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2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7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8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88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14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09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6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26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4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65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84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47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F208-470C-4ED8-B369-4980D1C878EC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E802-F1BE-4642-9947-D05D9B3DE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3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6665"/>
            <a:ext cx="10515600" cy="774439"/>
          </a:xfrm>
        </p:spPr>
        <p:txBody>
          <a:bodyPr>
            <a:noAutofit/>
          </a:bodyPr>
          <a:lstStyle/>
          <a:p>
            <a:pPr algn="ctr"/>
            <a:r>
              <a:rPr lang="sv-SE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sv-SE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</a:t>
            </a:r>
            <a:r>
              <a:rPr lang="sv-SE" sz="5000" b="1" dirty="0" err="1">
                <a:solidFill>
                  <a:srgbClr val="0073B6"/>
                </a:solidFill>
                <a:latin typeface="Canaro SemiBold" panose="00000700000000000000" pitchFamily="50" charset="0"/>
              </a:rPr>
              <a:t>Sikringssystem</a:t>
            </a:r>
            <a:endParaRPr lang="sv-SE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B1DBCB-1702-449E-9353-2BF869788EFC}"/>
              </a:ext>
            </a:extLst>
          </p:cNvPr>
          <p:cNvSpPr/>
          <p:nvPr/>
        </p:nvSpPr>
        <p:spPr>
          <a:xfrm rot="1794387">
            <a:off x="10024998" y="1612518"/>
            <a:ext cx="4108537" cy="780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9C37F2B-EB65-446C-AC92-AAC973714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23" y="4289880"/>
            <a:ext cx="2054270" cy="2148192"/>
          </a:xfrm>
          <a:prstGeom prst="rect">
            <a:avLst/>
          </a:prstGeom>
        </p:spPr>
      </p:pic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3B50D0-CBFE-4C00-AE0D-B0499B4F5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7" y="1479176"/>
            <a:ext cx="8357347" cy="46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Master-Slave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Master-centralen styrer alle Slave-centralerne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02916D9-679C-4EC5-BD6F-B5348A7ABB3A}"/>
              </a:ext>
            </a:extLst>
          </p:cNvPr>
          <p:cNvGrpSpPr/>
          <p:nvPr/>
        </p:nvGrpSpPr>
        <p:grpSpPr>
          <a:xfrm>
            <a:off x="7738354" y="3192251"/>
            <a:ext cx="2044471" cy="478776"/>
            <a:chOff x="5837202" y="2955985"/>
            <a:chExt cx="2044471" cy="478776"/>
          </a:xfrm>
        </p:grpSpPr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D71BDB49-B594-4EF5-B036-17D90ECC181B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65B3B1CD-AD2B-4338-BA22-EA1C8EF6F0A7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1753B02D-5EBD-42BA-A7D3-326E934BD022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C5042C4B-0B42-419C-8E3B-96AC2971DB47}"/>
              </a:ext>
            </a:extLst>
          </p:cNvPr>
          <p:cNvGrpSpPr/>
          <p:nvPr/>
        </p:nvGrpSpPr>
        <p:grpSpPr>
          <a:xfrm>
            <a:off x="6275078" y="1703482"/>
            <a:ext cx="2044471" cy="478776"/>
            <a:chOff x="5837202" y="2955985"/>
            <a:chExt cx="2044471" cy="478776"/>
          </a:xfrm>
        </p:grpSpPr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815D6E3C-51F5-43CC-82A7-41187FA6E399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>
              <a:extLst>
                <a:ext uri="{FF2B5EF4-FFF2-40B4-BE49-F238E27FC236}">
                  <a16:creationId xmlns:a16="http://schemas.microsoft.com/office/drawing/2014/main" id="{86FF134F-29C6-4584-BA73-366D37775483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6DA42BBF-AD69-4CF1-AD7F-17AC7933DD19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43671FEF-AC26-437E-9DDB-8EC472D9AA4A}"/>
              </a:ext>
            </a:extLst>
          </p:cNvPr>
          <p:cNvGrpSpPr/>
          <p:nvPr/>
        </p:nvGrpSpPr>
        <p:grpSpPr>
          <a:xfrm>
            <a:off x="6236269" y="4667055"/>
            <a:ext cx="2044471" cy="478776"/>
            <a:chOff x="5837202" y="2955985"/>
            <a:chExt cx="2044471" cy="478776"/>
          </a:xfrm>
        </p:grpSpPr>
        <p:cxnSp>
          <p:nvCxnSpPr>
            <p:cNvPr id="33" name="Lige forbindelse 32">
              <a:extLst>
                <a:ext uri="{FF2B5EF4-FFF2-40B4-BE49-F238E27FC236}">
                  <a16:creationId xmlns:a16="http://schemas.microsoft.com/office/drawing/2014/main" id="{4E08D2D8-46D8-42EC-B190-7D7D6F4A64E8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ge forbindelse 33">
              <a:extLst>
                <a:ext uri="{FF2B5EF4-FFF2-40B4-BE49-F238E27FC236}">
                  <a16:creationId xmlns:a16="http://schemas.microsoft.com/office/drawing/2014/main" id="{F06E1B04-7405-405A-92CC-20A1418E8B89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ge forbindelse 34">
              <a:extLst>
                <a:ext uri="{FF2B5EF4-FFF2-40B4-BE49-F238E27FC236}">
                  <a16:creationId xmlns:a16="http://schemas.microsoft.com/office/drawing/2014/main" id="{96247BDD-67AD-4043-A3D1-F58AEC923548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49DF0931-80FA-4C08-9F55-74B73A747575}"/>
              </a:ext>
            </a:extLst>
          </p:cNvPr>
          <p:cNvGrpSpPr/>
          <p:nvPr/>
        </p:nvGrpSpPr>
        <p:grpSpPr>
          <a:xfrm>
            <a:off x="3109671" y="1463123"/>
            <a:ext cx="5209878" cy="3931809"/>
            <a:chOff x="2036654" y="1304496"/>
            <a:chExt cx="5209878" cy="3931809"/>
          </a:xfrm>
        </p:grpSpPr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6528A604-4B7A-46C0-B4C1-FD55CE115CEC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30706C98-04D2-4502-AACB-D8C841A11760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ge forbindelse 38">
              <a:extLst>
                <a:ext uri="{FF2B5EF4-FFF2-40B4-BE49-F238E27FC236}">
                  <a16:creationId xmlns:a16="http://schemas.microsoft.com/office/drawing/2014/main" id="{5A37F60B-9934-4365-94E0-44DCDD7A03AF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Billede 39">
              <a:extLst>
                <a:ext uri="{FF2B5EF4-FFF2-40B4-BE49-F238E27FC236}">
                  <a16:creationId xmlns:a16="http://schemas.microsoft.com/office/drawing/2014/main" id="{EC535E57-8285-43EC-99BE-11DADE16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41" name="Billede 40">
              <a:extLst>
                <a:ext uri="{FF2B5EF4-FFF2-40B4-BE49-F238E27FC236}">
                  <a16:creationId xmlns:a16="http://schemas.microsoft.com/office/drawing/2014/main" id="{E3D4F7AF-4A3C-4A50-A4FE-22AA23A9A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42" name="Billede 41">
              <a:extLst>
                <a:ext uri="{FF2B5EF4-FFF2-40B4-BE49-F238E27FC236}">
                  <a16:creationId xmlns:a16="http://schemas.microsoft.com/office/drawing/2014/main" id="{B78F690F-7399-4A4F-9209-4785A41D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978440C0-759B-4D41-A011-1E58F253C2DD}"/>
              </a:ext>
            </a:extLst>
          </p:cNvPr>
          <p:cNvGrpSpPr/>
          <p:nvPr/>
        </p:nvGrpSpPr>
        <p:grpSpPr>
          <a:xfrm>
            <a:off x="822500" y="2872596"/>
            <a:ext cx="2303253" cy="1155941"/>
            <a:chOff x="439947" y="2872596"/>
            <a:chExt cx="2303253" cy="1155941"/>
          </a:xfrm>
        </p:grpSpPr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5C47FC7A-64D5-4BD7-82ED-48E2588096C1}"/>
                </a:ext>
              </a:extLst>
            </p:cNvPr>
            <p:cNvCxnSpPr/>
            <p:nvPr/>
          </p:nvCxnSpPr>
          <p:spPr>
            <a:xfrm flipV="1">
              <a:off x="439947" y="2872596"/>
              <a:ext cx="2242868" cy="1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8672BE33-F4E7-4190-8542-BF1DF7B67ED3}"/>
                </a:ext>
              </a:extLst>
            </p:cNvPr>
            <p:cNvCxnSpPr/>
            <p:nvPr/>
          </p:nvCxnSpPr>
          <p:spPr>
            <a:xfrm flipV="1">
              <a:off x="439947" y="3426636"/>
              <a:ext cx="2303253" cy="6678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247594CE-EB80-4BF7-BB13-7514B16A7A55}"/>
                </a:ext>
              </a:extLst>
            </p:cNvPr>
            <p:cNvCxnSpPr/>
            <p:nvPr/>
          </p:nvCxnSpPr>
          <p:spPr>
            <a:xfrm flipV="1">
              <a:off x="439947" y="4011283"/>
              <a:ext cx="2303253" cy="17254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Billede 25">
            <a:extLst>
              <a:ext uri="{FF2B5EF4-FFF2-40B4-BE49-F238E27FC236}">
                <a16:creationId xmlns:a16="http://schemas.microsoft.com/office/drawing/2014/main" id="{E16BCAB4-4861-4FC3-81FF-411069EA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5" y="2281473"/>
            <a:ext cx="1733220" cy="2415824"/>
          </a:xfrm>
          <a:prstGeom prst="rect">
            <a:avLst/>
          </a:prstGeom>
        </p:spPr>
      </p:pic>
      <p:sp>
        <p:nvSpPr>
          <p:cNvPr id="47" name="Tekstfelt 46">
            <a:extLst>
              <a:ext uri="{FF2B5EF4-FFF2-40B4-BE49-F238E27FC236}">
                <a16:creationId xmlns:a16="http://schemas.microsoft.com/office/drawing/2014/main" id="{B425EBF3-E904-49A2-883F-15C36D4A859B}"/>
              </a:ext>
            </a:extLst>
          </p:cNvPr>
          <p:cNvSpPr txBox="1"/>
          <p:nvPr/>
        </p:nvSpPr>
        <p:spPr>
          <a:xfrm>
            <a:off x="2441952" y="1937318"/>
            <a:ext cx="107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Canaro Bold" panose="00000800000000000000" pitchFamily="50" charset="0"/>
              </a:rPr>
              <a:t>Master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D05C90D5-4ECE-4A48-9377-D9B10F13F3F7}"/>
              </a:ext>
            </a:extLst>
          </p:cNvPr>
          <p:cNvSpPr txBox="1"/>
          <p:nvPr/>
        </p:nvSpPr>
        <p:spPr>
          <a:xfrm>
            <a:off x="6008337" y="1155233"/>
            <a:ext cx="90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Canaro Book" panose="00000500000000000000" pitchFamily="50" charset="0"/>
              </a:rPr>
              <a:t>Slave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7127A4CA-B534-44A7-AE7C-7D1446396F49}"/>
              </a:ext>
            </a:extLst>
          </p:cNvPr>
          <p:cNvSpPr txBox="1"/>
          <p:nvPr/>
        </p:nvSpPr>
        <p:spPr>
          <a:xfrm>
            <a:off x="7535555" y="2636690"/>
            <a:ext cx="90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Canaro Book" panose="00000500000000000000" pitchFamily="50" charset="0"/>
              </a:rPr>
              <a:t>Slave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6D56EEB1-B633-49DE-963C-A5892F61DFFC}"/>
              </a:ext>
            </a:extLst>
          </p:cNvPr>
          <p:cNvSpPr txBox="1"/>
          <p:nvPr/>
        </p:nvSpPr>
        <p:spPr>
          <a:xfrm>
            <a:off x="5988897" y="4102041"/>
            <a:ext cx="90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Canaro Book" panose="00000500000000000000" pitchFamily="50" charset="0"/>
              </a:rPr>
              <a:t>Slave</a:t>
            </a:r>
          </a:p>
        </p:txBody>
      </p:sp>
    </p:spTree>
    <p:extLst>
      <p:ext uri="{BB962C8B-B14F-4D97-AF65-F5344CB8AC3E}">
        <p14:creationId xmlns:p14="http://schemas.microsoft.com/office/powerpoint/2010/main" val="71154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</a:t>
            </a:r>
            <a:r>
              <a:rPr lang="da-DK" sz="5000" b="1" dirty="0">
                <a:solidFill>
                  <a:srgbClr val="0073B6"/>
                </a:solidFill>
                <a:latin typeface="Canaro Bold" panose="00000800000000000000" pitchFamily="50" charset="0"/>
              </a:rPr>
              <a:t>ONE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NOX</a:t>
            </a:r>
            <a:r>
              <a:rPr lang="da-DK" sz="2000" dirty="0">
                <a:solidFill>
                  <a:srgbClr val="344B57"/>
                </a:solidFill>
                <a:latin typeface="Canaro Bold" panose="00000800000000000000" pitchFamily="50" charset="0"/>
              </a:rPr>
              <a:t>ONE</a:t>
            </a: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 er den mindste NOX central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SemiBold" panose="00000700000000000000" pitchFamily="50" charset="0"/>
            </a:endParaRP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C666421-C1B8-442F-9D70-AD2FC0E33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6" y="2221089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</a:t>
            </a:r>
            <a:r>
              <a:rPr lang="da-DK" sz="5000" b="1" dirty="0">
                <a:solidFill>
                  <a:srgbClr val="0073B6"/>
                </a:solidFill>
                <a:latin typeface="Canaro Bold" panose="00000800000000000000" pitchFamily="50" charset="0"/>
              </a:rPr>
              <a:t>ONE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NOX</a:t>
            </a:r>
            <a:r>
              <a:rPr lang="da-DK" sz="2000" dirty="0">
                <a:solidFill>
                  <a:srgbClr val="344B57"/>
                </a:solidFill>
                <a:latin typeface="Canaro Bold" panose="00000800000000000000" pitchFamily="50" charset="0"/>
              </a:rPr>
              <a:t>ONE</a:t>
            </a: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 kan det samme, men har kun 1 bus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9A4F40F-3C08-4E72-B973-FF9C4B78E42C}"/>
              </a:ext>
            </a:extLst>
          </p:cNvPr>
          <p:cNvCxnSpPr/>
          <p:nvPr/>
        </p:nvCxnSpPr>
        <p:spPr>
          <a:xfrm flipV="1">
            <a:off x="542588" y="3429000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0C666421-C1B8-442F-9D70-AD2FC0E33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6" y="2221089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</a:t>
            </a:r>
            <a:r>
              <a:rPr lang="da-DK" sz="5000" b="1" dirty="0">
                <a:solidFill>
                  <a:srgbClr val="0073B6"/>
                </a:solidFill>
                <a:latin typeface="Canaro Bold" panose="00000800000000000000" pitchFamily="50" charset="0"/>
              </a:rPr>
              <a:t>ONE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Master-Slave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NOX</a:t>
            </a:r>
            <a:r>
              <a:rPr lang="da-DK" sz="2000" dirty="0">
                <a:solidFill>
                  <a:srgbClr val="344B57"/>
                </a:solidFill>
                <a:latin typeface="Canaro Bold" panose="00000800000000000000" pitchFamily="50" charset="0"/>
              </a:rPr>
              <a:t>ONE</a:t>
            </a: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 kan også fungere som Slave-central i et NOX netværk</a:t>
            </a:r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978440C0-759B-4D41-A011-1E58F253C2DD}"/>
              </a:ext>
            </a:extLst>
          </p:cNvPr>
          <p:cNvGrpSpPr/>
          <p:nvPr/>
        </p:nvGrpSpPr>
        <p:grpSpPr>
          <a:xfrm>
            <a:off x="822500" y="2872596"/>
            <a:ext cx="2303253" cy="1155941"/>
            <a:chOff x="439947" y="2872596"/>
            <a:chExt cx="2303253" cy="1155941"/>
          </a:xfrm>
        </p:grpSpPr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5C47FC7A-64D5-4BD7-82ED-48E2588096C1}"/>
                </a:ext>
              </a:extLst>
            </p:cNvPr>
            <p:cNvCxnSpPr/>
            <p:nvPr/>
          </p:nvCxnSpPr>
          <p:spPr>
            <a:xfrm flipV="1">
              <a:off x="439947" y="2872596"/>
              <a:ext cx="2242868" cy="1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8672BE33-F4E7-4190-8542-BF1DF7B67ED3}"/>
                </a:ext>
              </a:extLst>
            </p:cNvPr>
            <p:cNvCxnSpPr/>
            <p:nvPr/>
          </p:nvCxnSpPr>
          <p:spPr>
            <a:xfrm flipV="1">
              <a:off x="439947" y="3426636"/>
              <a:ext cx="2303253" cy="6678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247594CE-EB80-4BF7-BB13-7514B16A7A55}"/>
                </a:ext>
              </a:extLst>
            </p:cNvPr>
            <p:cNvCxnSpPr/>
            <p:nvPr/>
          </p:nvCxnSpPr>
          <p:spPr>
            <a:xfrm flipV="1">
              <a:off x="439947" y="4011283"/>
              <a:ext cx="2303253" cy="17254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76E9B12E-7688-4CA6-8AB1-25437D7E61BA}"/>
              </a:ext>
            </a:extLst>
          </p:cNvPr>
          <p:cNvCxnSpPr/>
          <p:nvPr/>
        </p:nvCxnSpPr>
        <p:spPr>
          <a:xfrm flipV="1">
            <a:off x="2409878" y="1979604"/>
            <a:ext cx="3332196" cy="169640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068A1870-0C6D-4F6A-A8CB-327AAA76A5C6}"/>
              </a:ext>
            </a:extLst>
          </p:cNvPr>
          <p:cNvCxnSpPr/>
          <p:nvPr/>
        </p:nvCxnSpPr>
        <p:spPr>
          <a:xfrm flipV="1">
            <a:off x="2517232" y="3492590"/>
            <a:ext cx="4752060" cy="1206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9E5B766C-3F01-4A2F-B104-2F2C6E85DF94}"/>
              </a:ext>
            </a:extLst>
          </p:cNvPr>
          <p:cNvCxnSpPr/>
          <p:nvPr/>
        </p:nvCxnSpPr>
        <p:spPr>
          <a:xfrm>
            <a:off x="2517232" y="3613256"/>
            <a:ext cx="3317232" cy="13793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88A77F93-4ED9-461C-97B2-FC7D65447693}"/>
              </a:ext>
            </a:extLst>
          </p:cNvPr>
          <p:cNvCxnSpPr/>
          <p:nvPr/>
        </p:nvCxnSpPr>
        <p:spPr>
          <a:xfrm flipV="1">
            <a:off x="5578165" y="1967263"/>
            <a:ext cx="2035835" cy="4328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Billede 50">
            <a:extLst>
              <a:ext uri="{FF2B5EF4-FFF2-40B4-BE49-F238E27FC236}">
                <a16:creationId xmlns:a16="http://schemas.microsoft.com/office/drawing/2014/main" id="{8518AF8F-059F-4087-B978-33C4BBE78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3" y="1486921"/>
            <a:ext cx="709555" cy="989003"/>
          </a:xfrm>
          <a:prstGeom prst="rect">
            <a:avLst/>
          </a:prstGeom>
        </p:spPr>
      </p:pic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495C252C-43E8-4E7B-A6F0-54AB164E530C}"/>
              </a:ext>
            </a:extLst>
          </p:cNvPr>
          <p:cNvCxnSpPr/>
          <p:nvPr/>
        </p:nvCxnSpPr>
        <p:spPr>
          <a:xfrm flipV="1">
            <a:off x="6896256" y="3437054"/>
            <a:ext cx="2035835" cy="4328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Billede 52">
            <a:extLst>
              <a:ext uri="{FF2B5EF4-FFF2-40B4-BE49-F238E27FC236}">
                <a16:creationId xmlns:a16="http://schemas.microsoft.com/office/drawing/2014/main" id="{0DC65548-87F2-4DFB-83E1-4C0D5DC69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74" y="2956712"/>
            <a:ext cx="709555" cy="989003"/>
          </a:xfrm>
          <a:prstGeom prst="rect">
            <a:avLst/>
          </a:prstGeom>
        </p:spPr>
      </p:pic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DEDD6D7F-44C2-4464-86BE-FA5F9B835C45}"/>
              </a:ext>
            </a:extLst>
          </p:cNvPr>
          <p:cNvCxnSpPr/>
          <p:nvPr/>
        </p:nvCxnSpPr>
        <p:spPr>
          <a:xfrm flipV="1">
            <a:off x="5674868" y="4804285"/>
            <a:ext cx="2035835" cy="4328"/>
          </a:xfrm>
          <a:prstGeom prst="line">
            <a:avLst/>
          </a:prstGeom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Billede 54">
            <a:extLst>
              <a:ext uri="{FF2B5EF4-FFF2-40B4-BE49-F238E27FC236}">
                <a16:creationId xmlns:a16="http://schemas.microsoft.com/office/drawing/2014/main" id="{884B3628-A927-4E45-B867-D93F5D82F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86" y="4323943"/>
            <a:ext cx="709555" cy="98900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E16BCAB4-4861-4FC3-81FF-411069EA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5" y="2281473"/>
            <a:ext cx="1733220" cy="2415824"/>
          </a:xfrm>
          <a:prstGeom prst="rect">
            <a:avLst/>
          </a:prstGeom>
        </p:spPr>
      </p:pic>
      <p:sp>
        <p:nvSpPr>
          <p:cNvPr id="56" name="Tekstfelt 55">
            <a:extLst>
              <a:ext uri="{FF2B5EF4-FFF2-40B4-BE49-F238E27FC236}">
                <a16:creationId xmlns:a16="http://schemas.microsoft.com/office/drawing/2014/main" id="{54191218-C6BB-484E-A835-86D0BCC61250}"/>
              </a:ext>
            </a:extLst>
          </p:cNvPr>
          <p:cNvSpPr txBox="1"/>
          <p:nvPr/>
        </p:nvSpPr>
        <p:spPr>
          <a:xfrm>
            <a:off x="9406197" y="2463818"/>
            <a:ext cx="2582809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latin typeface="Canaro Bold" panose="00000800000000000000" pitchFamily="50" charset="0"/>
              </a:rPr>
              <a:t>BEMÆRK!</a:t>
            </a:r>
            <a:r>
              <a:rPr lang="da-DK" dirty="0"/>
              <a:t> </a:t>
            </a:r>
          </a:p>
          <a:p>
            <a:pPr algn="ctr"/>
            <a:endParaRPr lang="da-DK" dirty="0"/>
          </a:p>
          <a:p>
            <a:pPr algn="ctr"/>
            <a:r>
              <a:rPr lang="da-DK" sz="1200" dirty="0">
                <a:latin typeface="Canaro Book" panose="00000500000000000000" pitchFamily="50" charset="0"/>
              </a:rPr>
              <a:t>Når en </a:t>
            </a:r>
            <a:r>
              <a:rPr lang="da-DK" sz="1200" b="1" dirty="0">
                <a:latin typeface="Canaro Book" panose="00000500000000000000" pitchFamily="50" charset="0"/>
              </a:rPr>
              <a:t>NOX</a:t>
            </a:r>
            <a:r>
              <a:rPr lang="da-DK" sz="1200" dirty="0">
                <a:latin typeface="Canaro Book" panose="00000500000000000000" pitchFamily="50" charset="0"/>
              </a:rPr>
              <a:t>ONE anvendes</a:t>
            </a:r>
          </a:p>
          <a:p>
            <a:pPr algn="ctr"/>
            <a:r>
              <a:rPr lang="da-DK" sz="1200" dirty="0">
                <a:latin typeface="Canaro Book" panose="00000500000000000000" pitchFamily="50" charset="0"/>
              </a:rPr>
              <a:t> i et master/slave system, sætter denne begrænsningerne for systemets størrelse </a:t>
            </a:r>
          </a:p>
          <a:p>
            <a:pPr algn="ctr"/>
            <a:r>
              <a:rPr lang="da-DK" sz="1200" dirty="0">
                <a:latin typeface="Canaro Book" panose="00000500000000000000" pitchFamily="50" charset="0"/>
              </a:rPr>
              <a:t>(antal brugere, brugerprofiler, områder samt tidsprofiler).</a:t>
            </a:r>
          </a:p>
          <a:p>
            <a:pPr algn="ctr"/>
            <a:endParaRPr lang="da-DK" sz="1200" dirty="0">
              <a:latin typeface="Canaro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SIMS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Ved at bruge SIMS, kan man styre </a:t>
            </a:r>
          </a:p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multiple NOX netværk på én gang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C66F78B-3286-4283-836C-F9E808656957}"/>
              </a:ext>
            </a:extLst>
          </p:cNvPr>
          <p:cNvCxnSpPr/>
          <p:nvPr/>
        </p:nvCxnSpPr>
        <p:spPr>
          <a:xfrm>
            <a:off x="6071346" y="3429000"/>
            <a:ext cx="3046216" cy="4844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6B2605C-DCC4-44BC-BDF2-1077541CED26}"/>
              </a:ext>
            </a:extLst>
          </p:cNvPr>
          <p:cNvCxnSpPr/>
          <p:nvPr/>
        </p:nvCxnSpPr>
        <p:spPr>
          <a:xfrm>
            <a:off x="6071346" y="3679229"/>
            <a:ext cx="4895240" cy="2413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246D4F7-9805-4E4F-8B0B-A66316E80C66}"/>
              </a:ext>
            </a:extLst>
          </p:cNvPr>
          <p:cNvCxnSpPr/>
          <p:nvPr/>
        </p:nvCxnSpPr>
        <p:spPr>
          <a:xfrm flipV="1">
            <a:off x="6223746" y="1818874"/>
            <a:ext cx="4682848" cy="17625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EC83045-56D6-4989-919B-7845864BF6DD}"/>
              </a:ext>
            </a:extLst>
          </p:cNvPr>
          <p:cNvCxnSpPr/>
          <p:nvPr/>
        </p:nvCxnSpPr>
        <p:spPr>
          <a:xfrm>
            <a:off x="1300394" y="2072923"/>
            <a:ext cx="4706001" cy="13337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7457C00-E5F3-4C5B-B8B8-4AA804660D11}"/>
              </a:ext>
            </a:extLst>
          </p:cNvPr>
          <p:cNvCxnSpPr/>
          <p:nvPr/>
        </p:nvCxnSpPr>
        <p:spPr>
          <a:xfrm flipV="1">
            <a:off x="1822586" y="3534113"/>
            <a:ext cx="4336209" cy="3793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1096D4D-EF43-4993-A464-CCE8F61063A9}"/>
              </a:ext>
            </a:extLst>
          </p:cNvPr>
          <p:cNvCxnSpPr/>
          <p:nvPr/>
        </p:nvCxnSpPr>
        <p:spPr>
          <a:xfrm flipV="1">
            <a:off x="1362966" y="3559112"/>
            <a:ext cx="4795829" cy="22933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A16000BB-51EF-43EC-ADCF-9271094E8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4" y="1188004"/>
            <a:ext cx="1368724" cy="1611693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94EE653-E905-49D6-9241-044E8E4C3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90" y="3107620"/>
            <a:ext cx="1368724" cy="161169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C686839-9651-4D69-9CE5-1D042248D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8" y="4982810"/>
            <a:ext cx="1368724" cy="1611693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27248D7D-4F07-4165-9B71-8E9A3C85F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26" y="1263384"/>
            <a:ext cx="1368724" cy="1611693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BA64BAB-ED20-424B-B872-4EAE1BBF5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37" y="3113804"/>
            <a:ext cx="1368724" cy="161169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4A403AB8-3A0A-426B-A116-CF7122F55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62" y="4954789"/>
            <a:ext cx="1368724" cy="1611693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42563455-B409-4385-8858-498AEABA8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18" y="2517071"/>
            <a:ext cx="2511557" cy="1944628"/>
          </a:xfrm>
          <a:prstGeom prst="rect">
            <a:avLst/>
          </a:prstGeom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C4E4F19A-8E83-4E5E-92B9-25EAC1457628}"/>
              </a:ext>
            </a:extLst>
          </p:cNvPr>
          <p:cNvGrpSpPr/>
          <p:nvPr/>
        </p:nvGrpSpPr>
        <p:grpSpPr>
          <a:xfrm>
            <a:off x="2316885" y="1742558"/>
            <a:ext cx="926822" cy="699457"/>
            <a:chOff x="2036654" y="1304496"/>
            <a:chExt cx="5209878" cy="3931809"/>
          </a:xfrm>
        </p:grpSpPr>
        <p:cxnSp>
          <p:nvCxnSpPr>
            <p:cNvPr id="27" name="Lige forbindelse 26">
              <a:extLst>
                <a:ext uri="{FF2B5EF4-FFF2-40B4-BE49-F238E27FC236}">
                  <a16:creationId xmlns:a16="http://schemas.microsoft.com/office/drawing/2014/main" id="{3A821B28-412E-4701-9449-77C2ED02F416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>
              <a:extLst>
                <a:ext uri="{FF2B5EF4-FFF2-40B4-BE49-F238E27FC236}">
                  <a16:creationId xmlns:a16="http://schemas.microsoft.com/office/drawing/2014/main" id="{384EB32A-51E8-40EC-920E-B4AFA4E50B97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>
              <a:extLst>
                <a:ext uri="{FF2B5EF4-FFF2-40B4-BE49-F238E27FC236}">
                  <a16:creationId xmlns:a16="http://schemas.microsoft.com/office/drawing/2014/main" id="{E380DE56-1150-4B31-8D86-8D17B236C3BE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Billede 29">
              <a:extLst>
                <a:ext uri="{FF2B5EF4-FFF2-40B4-BE49-F238E27FC236}">
                  <a16:creationId xmlns:a16="http://schemas.microsoft.com/office/drawing/2014/main" id="{502C67F4-2474-424E-8616-33E6B2E48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F8D34BB7-013F-43D3-9B38-293A20682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32" name="Billede 31">
              <a:extLst>
                <a:ext uri="{FF2B5EF4-FFF2-40B4-BE49-F238E27FC236}">
                  <a16:creationId xmlns:a16="http://schemas.microsoft.com/office/drawing/2014/main" id="{D33E31DB-85E6-40EB-B976-A575A396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pic>
        <p:nvPicPr>
          <p:cNvPr id="33" name="Billede 32">
            <a:extLst>
              <a:ext uri="{FF2B5EF4-FFF2-40B4-BE49-F238E27FC236}">
                <a16:creationId xmlns:a16="http://schemas.microsoft.com/office/drawing/2014/main" id="{6CA8F64B-C5F7-4172-B547-9E141A1E3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34" y="1613996"/>
            <a:ext cx="676832" cy="943393"/>
          </a:xfrm>
          <a:prstGeom prst="rect">
            <a:avLst/>
          </a:prstGeom>
        </p:spPr>
      </p:pic>
      <p:grpSp>
        <p:nvGrpSpPr>
          <p:cNvPr id="34" name="Gruppe 33">
            <a:extLst>
              <a:ext uri="{FF2B5EF4-FFF2-40B4-BE49-F238E27FC236}">
                <a16:creationId xmlns:a16="http://schemas.microsoft.com/office/drawing/2014/main" id="{13F11777-8D6F-4724-99F1-FC039A8FC904}"/>
              </a:ext>
            </a:extLst>
          </p:cNvPr>
          <p:cNvGrpSpPr/>
          <p:nvPr/>
        </p:nvGrpSpPr>
        <p:grpSpPr>
          <a:xfrm>
            <a:off x="2857581" y="3845032"/>
            <a:ext cx="926822" cy="699457"/>
            <a:chOff x="2036654" y="1304496"/>
            <a:chExt cx="5209878" cy="3931809"/>
          </a:xfrm>
        </p:grpSpPr>
        <p:cxnSp>
          <p:nvCxnSpPr>
            <p:cNvPr id="35" name="Lige forbindelse 34">
              <a:extLst>
                <a:ext uri="{FF2B5EF4-FFF2-40B4-BE49-F238E27FC236}">
                  <a16:creationId xmlns:a16="http://schemas.microsoft.com/office/drawing/2014/main" id="{F744FB4D-6F70-46F9-B96E-3B6B1FD79278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ge forbindelse 35">
              <a:extLst>
                <a:ext uri="{FF2B5EF4-FFF2-40B4-BE49-F238E27FC236}">
                  <a16:creationId xmlns:a16="http://schemas.microsoft.com/office/drawing/2014/main" id="{AF721ECF-1866-4709-8BF7-9A06D51A9B52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74223D68-F9DE-4A89-8DE4-5DA75F894AC0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7EE6165B-EC2A-48EF-8A38-443B4172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4DBD2571-97CF-4177-BC89-BA1FB6E93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40" name="Billede 39">
              <a:extLst>
                <a:ext uri="{FF2B5EF4-FFF2-40B4-BE49-F238E27FC236}">
                  <a16:creationId xmlns:a16="http://schemas.microsoft.com/office/drawing/2014/main" id="{AF270469-C6E3-43BD-A38C-1717B433C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E4D92E98-0E47-462E-9848-985E255C83B6}"/>
              </a:ext>
            </a:extLst>
          </p:cNvPr>
          <p:cNvGrpSpPr/>
          <p:nvPr/>
        </p:nvGrpSpPr>
        <p:grpSpPr>
          <a:xfrm>
            <a:off x="2180698" y="5502748"/>
            <a:ext cx="926822" cy="699457"/>
            <a:chOff x="2036654" y="1304496"/>
            <a:chExt cx="5209878" cy="3931809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11FA36C4-A4BE-4D86-A2E9-801010947910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ge forbindelse 42">
              <a:extLst>
                <a:ext uri="{FF2B5EF4-FFF2-40B4-BE49-F238E27FC236}">
                  <a16:creationId xmlns:a16="http://schemas.microsoft.com/office/drawing/2014/main" id="{03EA1DC0-8E95-437E-9F03-0559FEAEBA9C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59AAC83B-84FF-4C04-87E7-7607D5C5A14D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4002646C-C876-4CEE-928E-D55561EF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46" name="Billede 45">
              <a:extLst>
                <a:ext uri="{FF2B5EF4-FFF2-40B4-BE49-F238E27FC236}">
                  <a16:creationId xmlns:a16="http://schemas.microsoft.com/office/drawing/2014/main" id="{DFA9E3D6-663C-4174-A51E-E22736E24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0E373929-8961-4798-A3DD-B96D9D847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pic>
        <p:nvPicPr>
          <p:cNvPr id="48" name="Billede 47">
            <a:extLst>
              <a:ext uri="{FF2B5EF4-FFF2-40B4-BE49-F238E27FC236}">
                <a16:creationId xmlns:a16="http://schemas.microsoft.com/office/drawing/2014/main" id="{DD61D050-CB88-4CE3-9758-01C4404D8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53" y="3542751"/>
            <a:ext cx="676832" cy="943393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3E5F09D3-9268-4574-AADB-014B3DD48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95" y="5384917"/>
            <a:ext cx="676832" cy="943393"/>
          </a:xfrm>
          <a:prstGeom prst="rect">
            <a:avLst/>
          </a:prstGeom>
        </p:spPr>
      </p:pic>
      <p:grpSp>
        <p:nvGrpSpPr>
          <p:cNvPr id="50" name="Gruppe 49">
            <a:extLst>
              <a:ext uri="{FF2B5EF4-FFF2-40B4-BE49-F238E27FC236}">
                <a16:creationId xmlns:a16="http://schemas.microsoft.com/office/drawing/2014/main" id="{BAB2DDDF-C546-4945-9C4E-04F2FF27B426}"/>
              </a:ext>
            </a:extLst>
          </p:cNvPr>
          <p:cNvGrpSpPr/>
          <p:nvPr/>
        </p:nvGrpSpPr>
        <p:grpSpPr>
          <a:xfrm>
            <a:off x="10039764" y="3657663"/>
            <a:ext cx="926822" cy="699457"/>
            <a:chOff x="2036654" y="1304496"/>
            <a:chExt cx="5209878" cy="3931809"/>
          </a:xfrm>
        </p:grpSpPr>
        <p:cxnSp>
          <p:nvCxnSpPr>
            <p:cNvPr id="51" name="Lige forbindelse 50">
              <a:extLst>
                <a:ext uri="{FF2B5EF4-FFF2-40B4-BE49-F238E27FC236}">
                  <a16:creationId xmlns:a16="http://schemas.microsoft.com/office/drawing/2014/main" id="{CC6B3BC9-3E15-4327-971E-D38C0BB52942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forbindelse 51">
              <a:extLst>
                <a:ext uri="{FF2B5EF4-FFF2-40B4-BE49-F238E27FC236}">
                  <a16:creationId xmlns:a16="http://schemas.microsoft.com/office/drawing/2014/main" id="{BE7A04C0-4D2B-4268-A1FA-15D07840179F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ge forbindelse 52">
              <a:extLst>
                <a:ext uri="{FF2B5EF4-FFF2-40B4-BE49-F238E27FC236}">
                  <a16:creationId xmlns:a16="http://schemas.microsoft.com/office/drawing/2014/main" id="{733F229B-C28D-4E68-9D98-1A186B211964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Billede 53">
              <a:extLst>
                <a:ext uri="{FF2B5EF4-FFF2-40B4-BE49-F238E27FC236}">
                  <a16:creationId xmlns:a16="http://schemas.microsoft.com/office/drawing/2014/main" id="{907EB032-C04E-4894-BA7A-1471AC95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55" name="Billede 54">
              <a:extLst>
                <a:ext uri="{FF2B5EF4-FFF2-40B4-BE49-F238E27FC236}">
                  <a16:creationId xmlns:a16="http://schemas.microsoft.com/office/drawing/2014/main" id="{D5F20DE1-DF08-435F-9C29-5BE6C468E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56" name="Billede 55">
              <a:extLst>
                <a:ext uri="{FF2B5EF4-FFF2-40B4-BE49-F238E27FC236}">
                  <a16:creationId xmlns:a16="http://schemas.microsoft.com/office/drawing/2014/main" id="{BA7B6C48-19F7-4037-8685-FB0FAF219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pic>
        <p:nvPicPr>
          <p:cNvPr id="57" name="Billede 56">
            <a:extLst>
              <a:ext uri="{FF2B5EF4-FFF2-40B4-BE49-F238E27FC236}">
                <a16:creationId xmlns:a16="http://schemas.microsoft.com/office/drawing/2014/main" id="{8D40663B-8B9A-4ED1-BC49-E19E95B3A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7" y="3539796"/>
            <a:ext cx="676832" cy="943393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8693A247-E28F-4F97-A15D-187F37643370}"/>
              </a:ext>
            </a:extLst>
          </p:cNvPr>
          <p:cNvGrpSpPr/>
          <p:nvPr/>
        </p:nvGrpSpPr>
        <p:grpSpPr>
          <a:xfrm>
            <a:off x="11172819" y="1777937"/>
            <a:ext cx="926822" cy="699457"/>
            <a:chOff x="2036654" y="1304496"/>
            <a:chExt cx="5209878" cy="3931809"/>
          </a:xfrm>
        </p:grpSpPr>
        <p:cxnSp>
          <p:nvCxnSpPr>
            <p:cNvPr id="59" name="Lige forbindelse 58">
              <a:extLst>
                <a:ext uri="{FF2B5EF4-FFF2-40B4-BE49-F238E27FC236}">
                  <a16:creationId xmlns:a16="http://schemas.microsoft.com/office/drawing/2014/main" id="{2750BED1-B116-4FA8-B75A-B6F3830F35E2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ge forbindelse 59">
              <a:extLst>
                <a:ext uri="{FF2B5EF4-FFF2-40B4-BE49-F238E27FC236}">
                  <a16:creationId xmlns:a16="http://schemas.microsoft.com/office/drawing/2014/main" id="{67B12391-111D-4914-9B77-F513B4B0CDBA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>
              <a:extLst>
                <a:ext uri="{FF2B5EF4-FFF2-40B4-BE49-F238E27FC236}">
                  <a16:creationId xmlns:a16="http://schemas.microsoft.com/office/drawing/2014/main" id="{3AC4B18F-7DB4-42A3-9654-9CCDD1BDA7C9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lede 61">
              <a:extLst>
                <a:ext uri="{FF2B5EF4-FFF2-40B4-BE49-F238E27FC236}">
                  <a16:creationId xmlns:a16="http://schemas.microsoft.com/office/drawing/2014/main" id="{94358278-19AC-4284-86DD-B6EA65F6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63" name="Billede 62">
              <a:extLst>
                <a:ext uri="{FF2B5EF4-FFF2-40B4-BE49-F238E27FC236}">
                  <a16:creationId xmlns:a16="http://schemas.microsoft.com/office/drawing/2014/main" id="{3EED0A10-94FA-4CA4-BA73-19FE21B5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64" name="Billede 63">
              <a:extLst>
                <a:ext uri="{FF2B5EF4-FFF2-40B4-BE49-F238E27FC236}">
                  <a16:creationId xmlns:a16="http://schemas.microsoft.com/office/drawing/2014/main" id="{D0C3326C-10B5-4042-936C-6D272FD8B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pic>
        <p:nvPicPr>
          <p:cNvPr id="65" name="Billede 64">
            <a:extLst>
              <a:ext uri="{FF2B5EF4-FFF2-40B4-BE49-F238E27FC236}">
                <a16:creationId xmlns:a16="http://schemas.microsoft.com/office/drawing/2014/main" id="{F9B47292-ACE9-4740-AFBA-1E8516C65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26" y="1689376"/>
            <a:ext cx="676832" cy="943393"/>
          </a:xfrm>
          <a:prstGeom prst="rect">
            <a:avLst/>
          </a:prstGeom>
        </p:spPr>
      </p:pic>
      <p:grpSp>
        <p:nvGrpSpPr>
          <p:cNvPr id="66" name="Gruppe 65">
            <a:extLst>
              <a:ext uri="{FF2B5EF4-FFF2-40B4-BE49-F238E27FC236}">
                <a16:creationId xmlns:a16="http://schemas.microsoft.com/office/drawing/2014/main" id="{4DDEA8EE-FC26-4CF6-B4C4-97742D1BB603}"/>
              </a:ext>
            </a:extLst>
          </p:cNvPr>
          <p:cNvGrpSpPr/>
          <p:nvPr/>
        </p:nvGrpSpPr>
        <p:grpSpPr>
          <a:xfrm>
            <a:off x="11142578" y="5499872"/>
            <a:ext cx="926822" cy="699457"/>
            <a:chOff x="2036654" y="1304496"/>
            <a:chExt cx="5209878" cy="3931809"/>
          </a:xfrm>
        </p:grpSpPr>
        <p:cxnSp>
          <p:nvCxnSpPr>
            <p:cNvPr id="67" name="Lige forbindelse 66">
              <a:extLst>
                <a:ext uri="{FF2B5EF4-FFF2-40B4-BE49-F238E27FC236}">
                  <a16:creationId xmlns:a16="http://schemas.microsoft.com/office/drawing/2014/main" id="{87A9022D-BA59-44E6-8C3F-E51484B071AA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ge forbindelse 67">
              <a:extLst>
                <a:ext uri="{FF2B5EF4-FFF2-40B4-BE49-F238E27FC236}">
                  <a16:creationId xmlns:a16="http://schemas.microsoft.com/office/drawing/2014/main" id="{104343AF-D3C1-47D1-8E36-AEA6F11911F8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ge forbindelse 68">
              <a:extLst>
                <a:ext uri="{FF2B5EF4-FFF2-40B4-BE49-F238E27FC236}">
                  <a16:creationId xmlns:a16="http://schemas.microsoft.com/office/drawing/2014/main" id="{B50B3866-14A4-4A02-960B-1F84E89D8B97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Billede 69">
              <a:extLst>
                <a:ext uri="{FF2B5EF4-FFF2-40B4-BE49-F238E27FC236}">
                  <a16:creationId xmlns:a16="http://schemas.microsoft.com/office/drawing/2014/main" id="{A5700A89-98CD-48E0-83EB-68FF9FBF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71" name="Billede 70">
              <a:extLst>
                <a:ext uri="{FF2B5EF4-FFF2-40B4-BE49-F238E27FC236}">
                  <a16:creationId xmlns:a16="http://schemas.microsoft.com/office/drawing/2014/main" id="{91560610-3AB2-400B-B77C-978719FA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72" name="Billede 71">
              <a:extLst>
                <a:ext uri="{FF2B5EF4-FFF2-40B4-BE49-F238E27FC236}">
                  <a16:creationId xmlns:a16="http://schemas.microsoft.com/office/drawing/2014/main" id="{39C0ED41-DB3F-4F9C-9093-97989F77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pic>
        <p:nvPicPr>
          <p:cNvPr id="73" name="Billede 72">
            <a:extLst>
              <a:ext uri="{FF2B5EF4-FFF2-40B4-BE49-F238E27FC236}">
                <a16:creationId xmlns:a16="http://schemas.microsoft.com/office/drawing/2014/main" id="{4E5840C2-FFA4-4CA8-9763-23CE4AB67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62" y="5380781"/>
            <a:ext cx="676832" cy="9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SIMS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Når du bruger SIMS, kan hver enkelt lokation simpelt </a:t>
            </a:r>
          </a:p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tildeles den type NOX central som passer i størrelsen</a:t>
            </a:r>
          </a:p>
        </p:txBody>
      </p: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BC3DFA1B-03D8-45C9-A812-67991AFFD470}"/>
              </a:ext>
            </a:extLst>
          </p:cNvPr>
          <p:cNvCxnSpPr/>
          <p:nvPr/>
        </p:nvCxnSpPr>
        <p:spPr>
          <a:xfrm>
            <a:off x="5866070" y="3484986"/>
            <a:ext cx="3929111" cy="63811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D8FD4ACE-B248-4057-AAFD-AF00179BE9F2}"/>
              </a:ext>
            </a:extLst>
          </p:cNvPr>
          <p:cNvCxnSpPr/>
          <p:nvPr/>
        </p:nvCxnSpPr>
        <p:spPr>
          <a:xfrm>
            <a:off x="5875401" y="3744546"/>
            <a:ext cx="4895240" cy="2413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>
            <a:extLst>
              <a:ext uri="{FF2B5EF4-FFF2-40B4-BE49-F238E27FC236}">
                <a16:creationId xmlns:a16="http://schemas.microsoft.com/office/drawing/2014/main" id="{F5F97220-B5F5-4056-8ECC-718E9A6124DD}"/>
              </a:ext>
            </a:extLst>
          </p:cNvPr>
          <p:cNvCxnSpPr/>
          <p:nvPr/>
        </p:nvCxnSpPr>
        <p:spPr>
          <a:xfrm flipV="1">
            <a:off x="6027801" y="2284418"/>
            <a:ext cx="4819440" cy="13529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D75D79DF-3ADB-43A0-8FD5-01910DAD4B25}"/>
              </a:ext>
            </a:extLst>
          </p:cNvPr>
          <p:cNvCxnSpPr/>
          <p:nvPr/>
        </p:nvCxnSpPr>
        <p:spPr>
          <a:xfrm>
            <a:off x="1980248" y="2049837"/>
            <a:ext cx="3820871" cy="14128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ge forbindelse 77">
            <a:extLst>
              <a:ext uri="{FF2B5EF4-FFF2-40B4-BE49-F238E27FC236}">
                <a16:creationId xmlns:a16="http://schemas.microsoft.com/office/drawing/2014/main" id="{505574DF-E8CB-4B64-B271-DEB5032E32D9}"/>
              </a:ext>
            </a:extLst>
          </p:cNvPr>
          <p:cNvCxnSpPr/>
          <p:nvPr/>
        </p:nvCxnSpPr>
        <p:spPr>
          <a:xfrm flipV="1">
            <a:off x="1287364" y="3590100"/>
            <a:ext cx="4666155" cy="31450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6059FB13-5FB6-4B6B-AC35-E023D2142157}"/>
              </a:ext>
            </a:extLst>
          </p:cNvPr>
          <p:cNvCxnSpPr/>
          <p:nvPr/>
        </p:nvCxnSpPr>
        <p:spPr>
          <a:xfrm flipV="1">
            <a:off x="1157690" y="3615098"/>
            <a:ext cx="4795829" cy="22933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Billede 79">
            <a:extLst>
              <a:ext uri="{FF2B5EF4-FFF2-40B4-BE49-F238E27FC236}">
                <a16:creationId xmlns:a16="http://schemas.microsoft.com/office/drawing/2014/main" id="{7A673B6F-592D-41DB-8764-C6E49925E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19" y="3223387"/>
            <a:ext cx="1368724" cy="1611693"/>
          </a:xfrm>
          <a:prstGeom prst="rect">
            <a:avLst/>
          </a:prstGeom>
        </p:spPr>
      </p:pic>
      <p:pic>
        <p:nvPicPr>
          <p:cNvPr id="81" name="Billede 80">
            <a:extLst>
              <a:ext uri="{FF2B5EF4-FFF2-40B4-BE49-F238E27FC236}">
                <a16:creationId xmlns:a16="http://schemas.microsoft.com/office/drawing/2014/main" id="{9DABE345-A163-4478-AB38-2F04D399F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28" y="1898391"/>
            <a:ext cx="676832" cy="943393"/>
          </a:xfrm>
          <a:prstGeom prst="rect">
            <a:avLst/>
          </a:prstGeom>
        </p:spPr>
      </p:pic>
      <p:pic>
        <p:nvPicPr>
          <p:cNvPr id="82" name="Billede 81">
            <a:extLst>
              <a:ext uri="{FF2B5EF4-FFF2-40B4-BE49-F238E27FC236}">
                <a16:creationId xmlns:a16="http://schemas.microsoft.com/office/drawing/2014/main" id="{D0D7F6E3-AA48-4C85-84F1-E3344AA0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20" y="3383092"/>
            <a:ext cx="676832" cy="943393"/>
          </a:xfrm>
          <a:prstGeom prst="rect">
            <a:avLst/>
          </a:prstGeom>
        </p:spPr>
      </p:pic>
      <p:pic>
        <p:nvPicPr>
          <p:cNvPr id="83" name="Billede 82">
            <a:extLst>
              <a:ext uri="{FF2B5EF4-FFF2-40B4-BE49-F238E27FC236}">
                <a16:creationId xmlns:a16="http://schemas.microsoft.com/office/drawing/2014/main" id="{091E2768-07C6-4571-B49D-62CE8A21C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29" y="3411693"/>
            <a:ext cx="676832" cy="943393"/>
          </a:xfrm>
          <a:prstGeom prst="rect">
            <a:avLst/>
          </a:prstGeom>
        </p:spPr>
      </p:pic>
      <p:pic>
        <p:nvPicPr>
          <p:cNvPr id="84" name="Billede 83">
            <a:extLst>
              <a:ext uri="{FF2B5EF4-FFF2-40B4-BE49-F238E27FC236}">
                <a16:creationId xmlns:a16="http://schemas.microsoft.com/office/drawing/2014/main" id="{B6C35B73-92AA-4E1B-8966-8BDD7386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5064996"/>
            <a:ext cx="1848990" cy="1848990"/>
          </a:xfrm>
          <a:prstGeom prst="rect">
            <a:avLst/>
          </a:prstGeom>
        </p:spPr>
      </p:pic>
      <p:pic>
        <p:nvPicPr>
          <p:cNvPr id="85" name="Billede 84">
            <a:extLst>
              <a:ext uri="{FF2B5EF4-FFF2-40B4-BE49-F238E27FC236}">
                <a16:creationId xmlns:a16="http://schemas.microsoft.com/office/drawing/2014/main" id="{293810CC-AE98-4598-BCBD-4DCDDE74D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6" y="3276737"/>
            <a:ext cx="1467144" cy="1281505"/>
          </a:xfrm>
          <a:prstGeom prst="rect">
            <a:avLst/>
          </a:prstGeom>
        </p:spPr>
      </p:pic>
      <p:pic>
        <p:nvPicPr>
          <p:cNvPr id="86" name="Billede 85">
            <a:extLst>
              <a:ext uri="{FF2B5EF4-FFF2-40B4-BE49-F238E27FC236}">
                <a16:creationId xmlns:a16="http://schemas.microsoft.com/office/drawing/2014/main" id="{A8A00BE7-8DFA-46B4-9132-535DAB64A2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5" y="1137088"/>
            <a:ext cx="2761859" cy="1401138"/>
          </a:xfrm>
          <a:prstGeom prst="rect">
            <a:avLst/>
          </a:prstGeom>
        </p:spPr>
      </p:pic>
      <p:pic>
        <p:nvPicPr>
          <p:cNvPr id="87" name="Billede 86">
            <a:extLst>
              <a:ext uri="{FF2B5EF4-FFF2-40B4-BE49-F238E27FC236}">
                <a16:creationId xmlns:a16="http://schemas.microsoft.com/office/drawing/2014/main" id="{C78E2BEE-B419-4162-882D-FA41B88FBC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54" y="1082949"/>
            <a:ext cx="1676469" cy="2402939"/>
          </a:xfrm>
          <a:prstGeom prst="rect">
            <a:avLst/>
          </a:prstGeom>
        </p:spPr>
      </p:pic>
      <p:pic>
        <p:nvPicPr>
          <p:cNvPr id="88" name="Billede 87">
            <a:extLst>
              <a:ext uri="{FF2B5EF4-FFF2-40B4-BE49-F238E27FC236}">
                <a16:creationId xmlns:a16="http://schemas.microsoft.com/office/drawing/2014/main" id="{23BE3C0A-3666-451C-BCA2-ADBC41AA94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2" y="5591632"/>
            <a:ext cx="2029921" cy="1265903"/>
          </a:xfrm>
          <a:prstGeom prst="rect">
            <a:avLst/>
          </a:prstGeom>
        </p:spPr>
      </p:pic>
      <p:pic>
        <p:nvPicPr>
          <p:cNvPr id="89" name="Billede 88">
            <a:extLst>
              <a:ext uri="{FF2B5EF4-FFF2-40B4-BE49-F238E27FC236}">
                <a16:creationId xmlns:a16="http://schemas.microsoft.com/office/drawing/2014/main" id="{0DEF5DAB-F639-45B0-B4E5-CA11FB4161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24" y="5085424"/>
            <a:ext cx="701104" cy="977223"/>
          </a:xfrm>
          <a:prstGeom prst="rect">
            <a:avLst/>
          </a:prstGeom>
        </p:spPr>
      </p:pic>
      <p:pic>
        <p:nvPicPr>
          <p:cNvPr id="90" name="Billede 89">
            <a:extLst>
              <a:ext uri="{FF2B5EF4-FFF2-40B4-BE49-F238E27FC236}">
                <a16:creationId xmlns:a16="http://schemas.microsoft.com/office/drawing/2014/main" id="{918678C2-B947-4534-9C4F-2AAB316075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9" y="1979349"/>
            <a:ext cx="701104" cy="977223"/>
          </a:xfrm>
          <a:prstGeom prst="rect">
            <a:avLst/>
          </a:prstGeom>
        </p:spPr>
      </p:pic>
      <p:pic>
        <p:nvPicPr>
          <p:cNvPr id="91" name="Billede 90">
            <a:extLst>
              <a:ext uri="{FF2B5EF4-FFF2-40B4-BE49-F238E27FC236}">
                <a16:creationId xmlns:a16="http://schemas.microsoft.com/office/drawing/2014/main" id="{160E040A-F92C-4C7D-A399-D9498B9534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74" y="4923199"/>
            <a:ext cx="701104" cy="977223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42563455-B409-4385-8858-498AEABA8C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18" y="2517071"/>
            <a:ext cx="2511557" cy="1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Uden årlige licenser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Med NOX er der ingen årlige licenser!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SemiBold" panose="00000700000000000000" pitchFamily="50" charset="0"/>
            </a:endParaRP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45554F4-248B-4EC5-A5D1-BA3D075EE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42" y="2221088"/>
            <a:ext cx="1733220" cy="241582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FB020DC-F0BB-44E6-B794-26C103F5E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34" y="1746397"/>
            <a:ext cx="2951761" cy="29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Uden årlige licenser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Dog findes der </a:t>
            </a:r>
            <a:r>
              <a:rPr lang="da-DK" sz="2000" u="sng" dirty="0">
                <a:solidFill>
                  <a:srgbClr val="344B57"/>
                </a:solidFill>
                <a:latin typeface="Canaro SemiBold" panose="00000700000000000000" pitchFamily="50" charset="0"/>
              </a:rPr>
              <a:t>engang</a:t>
            </a: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slicenser på 3 grafiske udvidelser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SemiBold" panose="00000700000000000000" pitchFamily="50" charset="0"/>
            </a:endParaRP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6D9F025-612C-47E0-8EF5-55C5D2451E9F}"/>
              </a:ext>
            </a:extLst>
          </p:cNvPr>
          <p:cNvSpPr txBox="1"/>
          <p:nvPr/>
        </p:nvSpPr>
        <p:spPr>
          <a:xfrm>
            <a:off x="7126879" y="1639866"/>
            <a:ext cx="593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Canaro SemiBold" panose="00000700000000000000" pitchFamily="50" charset="0"/>
              </a:rPr>
              <a:t>SIMS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675421A-EBFF-47BD-918A-D63205DBD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88" y="2163086"/>
            <a:ext cx="2511557" cy="194462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3EB019F-05FF-4859-A20E-939003A7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2" y="2294167"/>
            <a:ext cx="2412698" cy="2565079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C8C51330-643F-457B-BF2F-65ACB934BC54}"/>
              </a:ext>
            </a:extLst>
          </p:cNvPr>
          <p:cNvSpPr txBox="1"/>
          <p:nvPr/>
        </p:nvSpPr>
        <p:spPr>
          <a:xfrm>
            <a:off x="-755616" y="1719114"/>
            <a:ext cx="593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latin typeface="Canaro SemiBold" panose="00000700000000000000" pitchFamily="50" charset="0"/>
              </a:rPr>
              <a:t>TPA </a:t>
            </a:r>
            <a:r>
              <a:rPr lang="da-DK" sz="2000" b="1" dirty="0" err="1">
                <a:latin typeface="Canaro SemiBold" panose="00000700000000000000" pitchFamily="50" charset="0"/>
              </a:rPr>
              <a:t>Touchskærm</a:t>
            </a:r>
            <a:endParaRPr lang="da-DK" sz="2000" b="1" dirty="0">
              <a:latin typeface="Canaro SemiBold" panose="00000700000000000000" pitchFamily="50" charset="0"/>
            </a:endParaRP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C098FD6D-AC47-4807-AE74-CFE4F7E6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04" y="2676644"/>
            <a:ext cx="2388185" cy="2415847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1096812D-080D-4063-85EF-F382A1B2D3B3}"/>
              </a:ext>
            </a:extLst>
          </p:cNvPr>
          <p:cNvSpPr txBox="1"/>
          <p:nvPr/>
        </p:nvSpPr>
        <p:spPr>
          <a:xfrm>
            <a:off x="3000315" y="2141673"/>
            <a:ext cx="593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>
                <a:latin typeface="Canaro SemiBold" panose="00000700000000000000" pitchFamily="50" charset="0"/>
              </a:rPr>
              <a:t>iNOX</a:t>
            </a:r>
            <a:r>
              <a:rPr lang="da-DK" sz="2000" b="1" dirty="0">
                <a:latin typeface="Canaro SemiBold" panose="00000700000000000000" pitchFamily="50" charset="0"/>
              </a:rPr>
              <a:t> grafisk display</a:t>
            </a:r>
          </a:p>
        </p:txBody>
      </p:sp>
    </p:spTree>
    <p:extLst>
      <p:ext uri="{BB962C8B-B14F-4D97-AF65-F5344CB8AC3E}">
        <p14:creationId xmlns:p14="http://schemas.microsoft.com/office/powerpoint/2010/main" val="149409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Integrationer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Der udvikles nye integrationer løbende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SemiBold" panose="00000700000000000000" pitchFamily="50" charset="0"/>
            </a:endParaRP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0B22B60-3BD6-4893-A4A2-EB4FAAC63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69" y="1306780"/>
            <a:ext cx="5363851" cy="514558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76E4444-ADC0-4EAF-9A07-73FF8C2F4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" y="557648"/>
            <a:ext cx="6121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Referencer</a:t>
            </a:r>
            <a:endParaRPr lang="da-DK" sz="5000" dirty="0">
              <a:solidFill>
                <a:srgbClr val="0073B6"/>
              </a:solidFill>
              <a:latin typeface="Canaro Bold" panose="000008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AD13AF8-25F0-4DA0-8150-8D4946D14027}"/>
              </a:ext>
            </a:extLst>
          </p:cNvPr>
          <p:cNvSpPr txBox="1"/>
          <p:nvPr/>
        </p:nvSpPr>
        <p:spPr>
          <a:xfrm>
            <a:off x="8515351" y="2569821"/>
            <a:ext cx="3273878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Canaro Book" panose="00000500000000000000" pitchFamily="50" charset="0"/>
              </a:rPr>
              <a:t>NOX er godkendt og registreret som et </a:t>
            </a:r>
            <a:r>
              <a:rPr lang="da-DK" sz="1600" u="sng" dirty="0">
                <a:latin typeface="Canaro Book" panose="00000500000000000000" pitchFamily="50" charset="0"/>
              </a:rPr>
              <a:t>EN-50131 klasse 3 </a:t>
            </a:r>
            <a:r>
              <a:rPr lang="da-DK" sz="1600" dirty="0">
                <a:latin typeface="Canaro Book" panose="00000500000000000000" pitchFamily="50" charset="0"/>
              </a:rPr>
              <a:t>kombineret sikkerhedsanlæg.</a:t>
            </a:r>
          </a:p>
          <a:p>
            <a:endParaRPr lang="da-DK" sz="1600" dirty="0">
              <a:latin typeface="Canaro Book" panose="00000500000000000000" pitchFamily="50" charset="0"/>
            </a:endParaRPr>
          </a:p>
          <a:p>
            <a:r>
              <a:rPr lang="da-DK" sz="1600" dirty="0">
                <a:latin typeface="Canaro Book" panose="00000500000000000000" pitchFamily="50" charset="0"/>
              </a:rPr>
              <a:t>- Danmark: F&amp;P</a:t>
            </a:r>
          </a:p>
          <a:p>
            <a:r>
              <a:rPr lang="da-DK" sz="1600" dirty="0">
                <a:latin typeface="Canaro Book" panose="00000500000000000000" pitchFamily="50" charset="0"/>
              </a:rPr>
              <a:t>- Norge: 	     FG</a:t>
            </a:r>
          </a:p>
          <a:p>
            <a:r>
              <a:rPr lang="da-DK" sz="1600" dirty="0">
                <a:latin typeface="Canaro Book" panose="00000500000000000000" pitchFamily="50" charset="0"/>
              </a:rPr>
              <a:t>- Sverige:    SBSC</a:t>
            </a:r>
          </a:p>
          <a:p>
            <a:endParaRPr lang="da-DK" sz="1600" dirty="0">
              <a:latin typeface="Canaro Book" panose="00000500000000000000" pitchFamily="50" charset="0"/>
            </a:endParaRPr>
          </a:p>
          <a:p>
            <a:endParaRPr lang="da-DK" sz="1600" dirty="0">
              <a:latin typeface="Canaro Book" panose="00000500000000000000" pitchFamily="50" charset="0"/>
            </a:endParaRPr>
          </a:p>
          <a:p>
            <a:endParaRPr lang="da-DK" sz="1600" dirty="0">
              <a:latin typeface="Canaro Book" panose="00000500000000000000" pitchFamily="50" charset="0"/>
            </a:endParaRPr>
          </a:p>
          <a:p>
            <a:endParaRPr lang="da-DK" sz="1600" dirty="0">
              <a:latin typeface="Canaro Book" panose="00000500000000000000" pitchFamily="50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8779298-852F-4223-AC08-086B6B7B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80" y="4686737"/>
            <a:ext cx="478319" cy="59143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B54084A-389B-47BB-9833-59D056A18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96" y="4739566"/>
            <a:ext cx="1428750" cy="48577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F8D9D84-5D9F-4AF9-A800-E3D9D7BC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47" y="4683809"/>
            <a:ext cx="482587" cy="59436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4479B3D-EB0C-42CF-9DD4-7E0E9A623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35" y="2569821"/>
            <a:ext cx="900000" cy="900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C210311-3145-48E9-8159-51A1E553A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83" y="3550982"/>
            <a:ext cx="900000" cy="9000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382428CD-1AAF-49BC-8B62-C00C36EE9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83" y="4532143"/>
            <a:ext cx="900000" cy="90000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705DFD0-D5FA-498C-BB02-E5C2F56C7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0" y="2569821"/>
            <a:ext cx="900000" cy="90000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C9B3CD2-8C32-4875-858E-424CFABE2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0" y="3550982"/>
            <a:ext cx="900000" cy="90000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0AA0EE68-55C8-4AD9-AC49-5DFB11AB3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0" y="4532143"/>
            <a:ext cx="904369" cy="90000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E59B5E6-B564-4738-B97A-A61BFE81AA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5" y="2569821"/>
            <a:ext cx="900000" cy="900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1B3B3701-20C5-46A8-82FB-57A3EE707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5" y="3550982"/>
            <a:ext cx="900000" cy="90000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5BB4BDD-E972-431D-B919-EA571B5024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5" y="4532143"/>
            <a:ext cx="900000" cy="90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9112A2AC-8863-46B6-AC68-E5230ABEB161}"/>
              </a:ext>
            </a:extLst>
          </p:cNvPr>
          <p:cNvSpPr txBox="1"/>
          <p:nvPr/>
        </p:nvSpPr>
        <p:spPr>
          <a:xfrm>
            <a:off x="429986" y="1895859"/>
            <a:ext cx="1765097" cy="4218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Kommuner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Ministerier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Industri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Hospitaler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Museer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Service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Militær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Finans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579188D-EE32-4EE0-8781-3AE9787CE2A8}"/>
              </a:ext>
            </a:extLst>
          </p:cNvPr>
          <p:cNvSpPr/>
          <p:nvPr/>
        </p:nvSpPr>
        <p:spPr>
          <a:xfrm>
            <a:off x="2545651" y="1896913"/>
            <a:ext cx="2196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Underholdning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latin typeface="Canaro Book" panose="00000500000000000000" pitchFamily="50" charset="0"/>
              </a:rPr>
              <a:t>Detail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Konstruktion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Transport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Beboelse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Undervisning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Politi</a:t>
            </a:r>
            <a:br>
              <a:rPr lang="da-DK" b="1" dirty="0">
                <a:latin typeface="Canaro Book" panose="00000500000000000000" pitchFamily="50" charset="0"/>
              </a:rPr>
            </a:br>
            <a:endParaRPr lang="da-DK" b="1" dirty="0">
              <a:latin typeface="Canaro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latin typeface="Canaro Book" panose="00000500000000000000" pitchFamily="50" charset="0"/>
              </a:rPr>
              <a:t>Brandvæsen</a:t>
            </a:r>
          </a:p>
        </p:txBody>
      </p:sp>
    </p:spTree>
    <p:extLst>
      <p:ext uri="{BB962C8B-B14F-4D97-AF65-F5344CB8AC3E}">
        <p14:creationId xmlns:p14="http://schemas.microsoft.com/office/powerpoint/2010/main" val="377168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Central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Dette er en NOX central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B097027-A006-41F6-89D7-93AE211DE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1" y="2236488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Busser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En NOX central har 3 busser (data-kabler)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0B77AFBC-1A51-4269-A743-4F5818E1D746}"/>
              </a:ext>
            </a:extLst>
          </p:cNvPr>
          <p:cNvCxnSpPr/>
          <p:nvPr/>
        </p:nvCxnSpPr>
        <p:spPr>
          <a:xfrm flipV="1">
            <a:off x="5971972" y="2896620"/>
            <a:ext cx="5719313" cy="8626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AC6AE98-F730-405E-B7D4-E7BCDC7CF674}"/>
              </a:ext>
            </a:extLst>
          </p:cNvPr>
          <p:cNvCxnSpPr/>
          <p:nvPr/>
        </p:nvCxnSpPr>
        <p:spPr>
          <a:xfrm flipV="1">
            <a:off x="5971971" y="3444397"/>
            <a:ext cx="5719313" cy="8626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E96DF1A-9CE9-4ECF-B35E-371B4FD7D228}"/>
              </a:ext>
            </a:extLst>
          </p:cNvPr>
          <p:cNvCxnSpPr/>
          <p:nvPr/>
        </p:nvCxnSpPr>
        <p:spPr>
          <a:xfrm flipV="1">
            <a:off x="5971970" y="4020210"/>
            <a:ext cx="5719313" cy="8626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A4F42955-AA7C-40AC-ABFD-D1D1A9ECD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1" y="2236485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Busser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2765"/>
            <a:ext cx="12191999" cy="855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Busser kan gå begge veje ud fra centralen – samtidigt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7D84D5BC-BB3D-4655-92AE-92EA865C863C}"/>
              </a:ext>
            </a:extLst>
          </p:cNvPr>
          <p:cNvCxnSpPr/>
          <p:nvPr/>
        </p:nvCxnSpPr>
        <p:spPr>
          <a:xfrm>
            <a:off x="571834" y="2887993"/>
            <a:ext cx="11119449" cy="862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C129F08-468E-447A-90A5-23434DDC7D36}"/>
              </a:ext>
            </a:extLst>
          </p:cNvPr>
          <p:cNvCxnSpPr/>
          <p:nvPr/>
        </p:nvCxnSpPr>
        <p:spPr>
          <a:xfrm flipV="1">
            <a:off x="571834" y="3444397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737754C-25CA-4B58-A30A-1D3C2DE142B7}"/>
              </a:ext>
            </a:extLst>
          </p:cNvPr>
          <p:cNvCxnSpPr/>
          <p:nvPr/>
        </p:nvCxnSpPr>
        <p:spPr>
          <a:xfrm flipV="1">
            <a:off x="571834" y="4020210"/>
            <a:ext cx="11119447" cy="2372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A4F42955-AA7C-40AC-ABFD-D1D1A9ECD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1" y="2236485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Moduler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6585"/>
            <a:ext cx="12191999" cy="85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Op til 200 moduler kan når som helst tilkobles hver fysisk bus </a:t>
            </a:r>
          </a:p>
          <a:p>
            <a:pPr marL="0" indent="0" algn="ctr">
              <a:buNone/>
            </a:pPr>
            <a:endParaRPr lang="da-DK" sz="18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7D84D5BC-BB3D-4655-92AE-92EA865C863C}"/>
              </a:ext>
            </a:extLst>
          </p:cNvPr>
          <p:cNvCxnSpPr/>
          <p:nvPr/>
        </p:nvCxnSpPr>
        <p:spPr>
          <a:xfrm>
            <a:off x="571834" y="2887993"/>
            <a:ext cx="11119449" cy="862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C129F08-468E-447A-90A5-23434DDC7D36}"/>
              </a:ext>
            </a:extLst>
          </p:cNvPr>
          <p:cNvCxnSpPr/>
          <p:nvPr/>
        </p:nvCxnSpPr>
        <p:spPr>
          <a:xfrm flipV="1">
            <a:off x="571834" y="3444397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737754C-25CA-4B58-A30A-1D3C2DE142B7}"/>
              </a:ext>
            </a:extLst>
          </p:cNvPr>
          <p:cNvCxnSpPr/>
          <p:nvPr/>
        </p:nvCxnSpPr>
        <p:spPr>
          <a:xfrm flipV="1">
            <a:off x="571834" y="4020210"/>
            <a:ext cx="11119447" cy="2372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A4F42955-AA7C-40AC-ABFD-D1D1A9ECD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1" y="2236485"/>
            <a:ext cx="1733220" cy="241582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67FE4F5-573E-4F8D-A64B-4712C09CB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3" y="3669399"/>
            <a:ext cx="585384" cy="910272"/>
          </a:xfrm>
          <a:prstGeom prst="rect">
            <a:avLst/>
          </a:prstGeom>
        </p:spPr>
      </p:pic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C54945AB-D066-449B-8952-1253607D0420}"/>
              </a:ext>
            </a:extLst>
          </p:cNvPr>
          <p:cNvCxnSpPr/>
          <p:nvPr/>
        </p:nvCxnSpPr>
        <p:spPr>
          <a:xfrm flipV="1">
            <a:off x="1780428" y="1829883"/>
            <a:ext cx="981779" cy="82294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8515D2AB-328E-41CE-85B3-F76A1B5DDD27}"/>
              </a:ext>
            </a:extLst>
          </p:cNvPr>
          <p:cNvCxnSpPr/>
          <p:nvPr/>
        </p:nvCxnSpPr>
        <p:spPr>
          <a:xfrm flipH="1" flipV="1">
            <a:off x="789457" y="1915113"/>
            <a:ext cx="1016134" cy="80825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0D31CBD2-FC02-4B94-9CF4-D874152E7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03" y="2337708"/>
            <a:ext cx="981514" cy="858294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BC76595-2376-47A5-BC4B-05B290EB7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01" y="1252293"/>
            <a:ext cx="582834" cy="913359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C836664E-96B0-4DB5-883E-37B03626C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2" y="1347240"/>
            <a:ext cx="739213" cy="739213"/>
          </a:xfrm>
          <a:prstGeom prst="rect">
            <a:avLst/>
          </a:prstGeom>
        </p:spPr>
      </p:pic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7DBCA2B4-6224-427A-BF45-D5DD803B3D90}"/>
              </a:ext>
            </a:extLst>
          </p:cNvPr>
          <p:cNvCxnSpPr/>
          <p:nvPr/>
        </p:nvCxnSpPr>
        <p:spPr>
          <a:xfrm flipV="1">
            <a:off x="7893266" y="1643743"/>
            <a:ext cx="1780566" cy="95365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BC5E5A9-0392-4E18-B8F4-D9B6E337C3EA}"/>
              </a:ext>
            </a:extLst>
          </p:cNvPr>
          <p:cNvCxnSpPr>
            <a:cxnSpLocks/>
          </p:cNvCxnSpPr>
          <p:nvPr/>
        </p:nvCxnSpPr>
        <p:spPr>
          <a:xfrm flipH="1" flipV="1">
            <a:off x="6727370" y="1728633"/>
            <a:ext cx="1450128" cy="875215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E11C88F4-8997-4ED3-B520-A9C51910D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36" y="2331339"/>
            <a:ext cx="671513" cy="965118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94B3B067-25AF-4FD5-A3BF-EA90D03219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2" y="1276216"/>
            <a:ext cx="760493" cy="741481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5F97305B-46CD-4695-A8A7-BAE830BC83EE}"/>
              </a:ext>
            </a:extLst>
          </p:cNvPr>
          <p:cNvSpPr txBox="1"/>
          <p:nvPr/>
        </p:nvSpPr>
        <p:spPr>
          <a:xfrm>
            <a:off x="2918399" y="1139330"/>
            <a:ext cx="1630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Trådløs</a:t>
            </a:r>
          </a:p>
          <a:p>
            <a:r>
              <a:rPr lang="da-DK" sz="1100" dirty="0">
                <a:latin typeface="Canaro Book" panose="00000500000000000000" pitchFamily="50" charset="0"/>
              </a:rPr>
              <a:t>PIR-detektor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43B426C7-B48B-4872-B866-DB8496A99C96}"/>
              </a:ext>
            </a:extLst>
          </p:cNvPr>
          <p:cNvSpPr txBox="1"/>
          <p:nvPr/>
        </p:nvSpPr>
        <p:spPr>
          <a:xfrm>
            <a:off x="955307" y="1129035"/>
            <a:ext cx="1630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Trådløs</a:t>
            </a:r>
          </a:p>
          <a:p>
            <a:r>
              <a:rPr lang="da-DK" sz="1100" dirty="0">
                <a:latin typeface="Canaro Book" panose="00000500000000000000" pitchFamily="50" charset="0"/>
              </a:rPr>
              <a:t>glasbrudsdetektor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0381084-5D3A-4967-B183-86E21BA3CA9E}"/>
              </a:ext>
            </a:extLst>
          </p:cNvPr>
          <p:cNvSpPr txBox="1"/>
          <p:nvPr/>
        </p:nvSpPr>
        <p:spPr>
          <a:xfrm>
            <a:off x="9720652" y="1076641"/>
            <a:ext cx="2008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Trådløs</a:t>
            </a:r>
          </a:p>
          <a:p>
            <a:r>
              <a:rPr lang="da-DK" sz="1100" dirty="0">
                <a:latin typeface="Canaro Book" panose="00000500000000000000" pitchFamily="50" charset="0"/>
              </a:rPr>
              <a:t>fugt og temperaturmåler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7005CE4B-D15F-4D43-A2F8-676493BC8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2" y="1405253"/>
            <a:ext cx="712134" cy="712134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118379B9-A27F-4BF3-850A-93725A8949C0}"/>
              </a:ext>
            </a:extLst>
          </p:cNvPr>
          <p:cNvSpPr txBox="1"/>
          <p:nvPr/>
        </p:nvSpPr>
        <p:spPr>
          <a:xfrm>
            <a:off x="10515420" y="5526162"/>
            <a:ext cx="1871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Vandstandsdetektor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EE7918-C47B-4BA3-83F8-6FA30F58F2E6}"/>
              </a:ext>
            </a:extLst>
          </p:cNvPr>
          <p:cNvSpPr txBox="1"/>
          <p:nvPr/>
        </p:nvSpPr>
        <p:spPr>
          <a:xfrm>
            <a:off x="529027" y="4589416"/>
            <a:ext cx="1871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Betjeningspanel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005DA5DB-3764-43FD-9E96-3226D5549A7B}"/>
              </a:ext>
            </a:extLst>
          </p:cNvPr>
          <p:cNvSpPr txBox="1"/>
          <p:nvPr/>
        </p:nvSpPr>
        <p:spPr>
          <a:xfrm>
            <a:off x="2411001" y="5043146"/>
            <a:ext cx="867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Kortlæser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33FC40A6-8208-4FA0-8012-767F380DE200}"/>
              </a:ext>
            </a:extLst>
          </p:cNvPr>
          <p:cNvSpPr txBox="1"/>
          <p:nvPr/>
        </p:nvSpPr>
        <p:spPr>
          <a:xfrm>
            <a:off x="11172055" y="1671357"/>
            <a:ext cx="90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Kortlæser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4C6083E6-393E-417C-A092-D0D8B3E6EE30}"/>
              </a:ext>
            </a:extLst>
          </p:cNvPr>
          <p:cNvSpPr txBox="1"/>
          <p:nvPr/>
        </p:nvSpPr>
        <p:spPr>
          <a:xfrm>
            <a:off x="3581086" y="1747295"/>
            <a:ext cx="890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Kortlæser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470EC305-6C74-4AEE-927C-82A1AE6472EA}"/>
              </a:ext>
            </a:extLst>
          </p:cNvPr>
          <p:cNvCxnSpPr/>
          <p:nvPr/>
        </p:nvCxnSpPr>
        <p:spPr>
          <a:xfrm>
            <a:off x="3950155" y="2280235"/>
            <a:ext cx="642867" cy="304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396BCB06-B644-4180-917D-AA4F5DBFF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91" y="2331339"/>
            <a:ext cx="659999" cy="851427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DA589BD3-107A-4BF5-8867-8C66A1B41E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79" y="1962906"/>
            <a:ext cx="717109" cy="717109"/>
          </a:xfrm>
          <a:prstGeom prst="rect">
            <a:avLst/>
          </a:prstGeom>
        </p:spPr>
      </p:pic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7C29EBDB-6BBB-4F2B-BA8C-AE5999A10E89}"/>
              </a:ext>
            </a:extLst>
          </p:cNvPr>
          <p:cNvCxnSpPr/>
          <p:nvPr/>
        </p:nvCxnSpPr>
        <p:spPr>
          <a:xfrm flipV="1">
            <a:off x="10901747" y="2194545"/>
            <a:ext cx="695167" cy="5694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lede 34">
            <a:extLst>
              <a:ext uri="{FF2B5EF4-FFF2-40B4-BE49-F238E27FC236}">
                <a16:creationId xmlns:a16="http://schemas.microsoft.com/office/drawing/2014/main" id="{D7D25A9E-4518-4B08-959E-F69E1E853F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78" y="1924953"/>
            <a:ext cx="577272" cy="577272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7F048F0D-A473-4673-86E3-017627D483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384" y="2376366"/>
            <a:ext cx="659999" cy="851427"/>
          </a:xfrm>
          <a:prstGeom prst="rect">
            <a:avLst/>
          </a:prstGeom>
        </p:spPr>
      </p:pic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89EE2F02-C824-497C-B4BD-848FC535D2EF}"/>
              </a:ext>
            </a:extLst>
          </p:cNvPr>
          <p:cNvCxnSpPr/>
          <p:nvPr/>
        </p:nvCxnSpPr>
        <p:spPr>
          <a:xfrm flipH="1" flipV="1">
            <a:off x="10443646" y="4090022"/>
            <a:ext cx="809737" cy="8914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lede 30">
            <a:extLst>
              <a:ext uri="{FF2B5EF4-FFF2-40B4-BE49-F238E27FC236}">
                <a16:creationId xmlns:a16="http://schemas.microsoft.com/office/drawing/2014/main" id="{8664C6A3-D8D4-4548-99BA-4A0E8794AF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21" y="4706587"/>
            <a:ext cx="787925" cy="767460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E325CC23-595F-4613-8200-301D82F240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8" y="3760348"/>
            <a:ext cx="638355" cy="812838"/>
          </a:xfrm>
          <a:prstGeom prst="rect">
            <a:avLst/>
          </a:prstGeom>
        </p:spPr>
      </p:pic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11585608-A9BE-45E0-A2FB-387573604719}"/>
              </a:ext>
            </a:extLst>
          </p:cNvPr>
          <p:cNvCxnSpPr/>
          <p:nvPr/>
        </p:nvCxnSpPr>
        <p:spPr>
          <a:xfrm flipV="1">
            <a:off x="2773234" y="4079640"/>
            <a:ext cx="917549" cy="6739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lede 32">
            <a:extLst>
              <a:ext uri="{FF2B5EF4-FFF2-40B4-BE49-F238E27FC236}">
                <a16:creationId xmlns:a16="http://schemas.microsoft.com/office/drawing/2014/main" id="{67001798-4327-4E8B-B559-BD7618CB60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4" y="4429871"/>
            <a:ext cx="727858" cy="703672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271512F-4EB8-4779-881B-DD2663B695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40" y="3728244"/>
            <a:ext cx="659999" cy="8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IP-busser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2765"/>
            <a:ext cx="12191999" cy="855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Desuden kan NOX lave op til 30 IP busser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7D84D5BC-BB3D-4655-92AE-92EA865C863C}"/>
              </a:ext>
            </a:extLst>
          </p:cNvPr>
          <p:cNvCxnSpPr/>
          <p:nvPr/>
        </p:nvCxnSpPr>
        <p:spPr>
          <a:xfrm>
            <a:off x="571834" y="2887993"/>
            <a:ext cx="11119449" cy="8627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AC129F08-468E-447A-90A5-23434DDC7D36}"/>
              </a:ext>
            </a:extLst>
          </p:cNvPr>
          <p:cNvCxnSpPr/>
          <p:nvPr/>
        </p:nvCxnSpPr>
        <p:spPr>
          <a:xfrm flipV="1">
            <a:off x="571834" y="3444397"/>
            <a:ext cx="11119448" cy="431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737754C-25CA-4B58-A30A-1D3C2DE142B7}"/>
              </a:ext>
            </a:extLst>
          </p:cNvPr>
          <p:cNvCxnSpPr/>
          <p:nvPr/>
        </p:nvCxnSpPr>
        <p:spPr>
          <a:xfrm flipV="1">
            <a:off x="571834" y="4020210"/>
            <a:ext cx="11119447" cy="2372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FDDFA71C-830C-4785-BA1C-6E0CD07A28C9}"/>
              </a:ext>
            </a:extLst>
          </p:cNvPr>
          <p:cNvCxnSpPr>
            <a:cxnSpLocks/>
          </p:cNvCxnSpPr>
          <p:nvPr/>
        </p:nvCxnSpPr>
        <p:spPr>
          <a:xfrm>
            <a:off x="5963051" y="4133461"/>
            <a:ext cx="4459243" cy="669045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137ABCC-95D9-47CA-A64F-B155B496C932}"/>
              </a:ext>
            </a:extLst>
          </p:cNvPr>
          <p:cNvCxnSpPr/>
          <p:nvPr/>
        </p:nvCxnSpPr>
        <p:spPr>
          <a:xfrm flipH="1">
            <a:off x="1501060" y="3940512"/>
            <a:ext cx="4807697" cy="1373550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C4326C7B-69EF-4CEB-AF2B-D6C96EC00D8B}"/>
              </a:ext>
            </a:extLst>
          </p:cNvPr>
          <p:cNvSpPr txBox="1"/>
          <p:nvPr/>
        </p:nvSpPr>
        <p:spPr>
          <a:xfrm>
            <a:off x="974982" y="2022966"/>
            <a:ext cx="1871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Touch-skærm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C91D1F3-DF28-40DE-8D9B-943E1E07FF37}"/>
              </a:ext>
            </a:extLst>
          </p:cNvPr>
          <p:cNvSpPr txBox="1"/>
          <p:nvPr/>
        </p:nvSpPr>
        <p:spPr>
          <a:xfrm>
            <a:off x="1131434" y="5662847"/>
            <a:ext cx="1871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IP-kamera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9EBDA88-4081-49EC-8B44-43B94F458521}"/>
              </a:ext>
            </a:extLst>
          </p:cNvPr>
          <p:cNvSpPr txBox="1"/>
          <p:nvPr/>
        </p:nvSpPr>
        <p:spPr>
          <a:xfrm>
            <a:off x="9374797" y="6020551"/>
            <a:ext cx="2484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Canaro Book" panose="00000500000000000000" pitchFamily="50" charset="0"/>
              </a:rPr>
              <a:t>Trådløse langskilte og dørknoppe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C7A85797-84F2-4714-B05F-4A3CD6208026}"/>
              </a:ext>
            </a:extLst>
          </p:cNvPr>
          <p:cNvCxnSpPr/>
          <p:nvPr/>
        </p:nvCxnSpPr>
        <p:spPr>
          <a:xfrm flipV="1">
            <a:off x="5963051" y="1659714"/>
            <a:ext cx="4243824" cy="98039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305224FC-6B0F-4022-B3FB-281E1433C1EE}"/>
              </a:ext>
            </a:extLst>
          </p:cNvPr>
          <p:cNvCxnSpPr/>
          <p:nvPr/>
        </p:nvCxnSpPr>
        <p:spPr>
          <a:xfrm>
            <a:off x="1477934" y="1659714"/>
            <a:ext cx="4507645" cy="991822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28947649-4CA1-471B-987F-2A11A8F6A8D8}"/>
              </a:ext>
            </a:extLst>
          </p:cNvPr>
          <p:cNvSpPr txBox="1"/>
          <p:nvPr/>
        </p:nvSpPr>
        <p:spPr>
          <a:xfrm>
            <a:off x="10067675" y="2109460"/>
            <a:ext cx="187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Canaro Book" panose="00000500000000000000" pitchFamily="50" charset="0"/>
              </a:rPr>
              <a:t>IP-kamera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74FDC153-B992-4F26-A8BC-D07859417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95" y="1153596"/>
            <a:ext cx="842413" cy="992653"/>
          </a:xfrm>
          <a:prstGeom prst="rect">
            <a:avLst/>
          </a:prstGeom>
        </p:spPr>
      </p:pic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8E9DCF3-2B7A-45D5-B25F-D9D30B82C80F}"/>
              </a:ext>
            </a:extLst>
          </p:cNvPr>
          <p:cNvCxnSpPr/>
          <p:nvPr/>
        </p:nvCxnSpPr>
        <p:spPr>
          <a:xfrm flipV="1">
            <a:off x="9664533" y="4908197"/>
            <a:ext cx="578961" cy="931291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7E2AF9B1-4BA0-480A-84E7-85224023B22C}"/>
              </a:ext>
            </a:extLst>
          </p:cNvPr>
          <p:cNvCxnSpPr/>
          <p:nvPr/>
        </p:nvCxnSpPr>
        <p:spPr>
          <a:xfrm flipH="1" flipV="1">
            <a:off x="10287267" y="4613908"/>
            <a:ext cx="946018" cy="940011"/>
          </a:xfrm>
          <a:prstGeom prst="line">
            <a:avLst/>
          </a:prstGeom>
          <a:ln w="57150" cap="rnd" cmpd="sng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lede 29">
            <a:extLst>
              <a:ext uri="{FF2B5EF4-FFF2-40B4-BE49-F238E27FC236}">
                <a16:creationId xmlns:a16="http://schemas.microsoft.com/office/drawing/2014/main" id="{6EEA1E6D-55C5-443C-8C1F-779C3BFA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1" y="4751736"/>
            <a:ext cx="1195145" cy="976426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B13A97C2-D3F7-45DE-9B0E-BA6F80700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8" y="1172325"/>
            <a:ext cx="965760" cy="96576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4F42955-AA7C-40AC-ABFD-D1D1A9ECD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1" y="2236485"/>
            <a:ext cx="1733220" cy="241582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9C89999-8F63-49EE-B3D6-692192965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36" y="3922833"/>
            <a:ext cx="1514475" cy="151447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3C16180-F496-4550-A546-E795F3AB4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0" y="4802506"/>
            <a:ext cx="1448768" cy="144876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7C1B32C-8EF2-4B4D-A493-3B98C9950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70" y="5348492"/>
            <a:ext cx="971367" cy="7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Bus-split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En fysisk NOX bus kan altid splittes i flere retninger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2AE9D72-F023-4AEC-9C92-AE5680916B9E}"/>
              </a:ext>
            </a:extLst>
          </p:cNvPr>
          <p:cNvCxnSpPr/>
          <p:nvPr/>
        </p:nvCxnSpPr>
        <p:spPr>
          <a:xfrm flipV="1">
            <a:off x="1195724" y="2850923"/>
            <a:ext cx="3916393" cy="2167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>
            <a:extLst>
              <a:ext uri="{FF2B5EF4-FFF2-40B4-BE49-F238E27FC236}">
                <a16:creationId xmlns:a16="http://schemas.microsoft.com/office/drawing/2014/main" id="{EC4F78F6-CB4F-4BAE-8001-3ECA041A0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80" y="1416965"/>
            <a:ext cx="3165894" cy="3727887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F9FBFA3-58CA-40A6-B4A7-501873A47183}"/>
              </a:ext>
            </a:extLst>
          </p:cNvPr>
          <p:cNvCxnSpPr/>
          <p:nvPr/>
        </p:nvCxnSpPr>
        <p:spPr>
          <a:xfrm flipV="1">
            <a:off x="1195724" y="3429000"/>
            <a:ext cx="7599872" cy="4314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2AC6050-F2C8-43C2-B1E7-2E1B5CF715FE}"/>
              </a:ext>
            </a:extLst>
          </p:cNvPr>
          <p:cNvCxnSpPr/>
          <p:nvPr/>
        </p:nvCxnSpPr>
        <p:spPr>
          <a:xfrm>
            <a:off x="1195724" y="4028537"/>
            <a:ext cx="3916393" cy="2446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>
            <a:extLst>
              <a:ext uri="{FF2B5EF4-FFF2-40B4-BE49-F238E27FC236}">
                <a16:creationId xmlns:a16="http://schemas.microsoft.com/office/drawing/2014/main" id="{E16BCAB4-4861-4FC3-81FF-411069EA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5" y="2281473"/>
            <a:ext cx="1733220" cy="2415824"/>
          </a:xfrm>
          <a:prstGeom prst="rect">
            <a:avLst/>
          </a:prstGeom>
        </p:spPr>
      </p:pic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EAF66C20-7FA3-42B4-A690-66A899C66E2C}"/>
              </a:ext>
            </a:extLst>
          </p:cNvPr>
          <p:cNvCxnSpPr/>
          <p:nvPr/>
        </p:nvCxnSpPr>
        <p:spPr>
          <a:xfrm>
            <a:off x="8784094" y="1844269"/>
            <a:ext cx="11502" cy="2089376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57840207-E3DF-432E-BC90-DA5D417DB022}"/>
              </a:ext>
            </a:extLst>
          </p:cNvPr>
          <p:cNvCxnSpPr/>
          <p:nvPr/>
        </p:nvCxnSpPr>
        <p:spPr>
          <a:xfrm>
            <a:off x="8766684" y="3943344"/>
            <a:ext cx="1625314" cy="1712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286A97E5-461D-4037-8324-0D39B98AA1A6}"/>
              </a:ext>
            </a:extLst>
          </p:cNvPr>
          <p:cNvCxnSpPr/>
          <p:nvPr/>
        </p:nvCxnSpPr>
        <p:spPr>
          <a:xfrm>
            <a:off x="8754889" y="1866898"/>
            <a:ext cx="1625314" cy="1712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3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Bus-split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Dette gøres ved, at indsætte en "</a:t>
            </a:r>
            <a:r>
              <a:rPr lang="da-DK" sz="2000" dirty="0" err="1">
                <a:solidFill>
                  <a:srgbClr val="344B57"/>
                </a:solidFill>
                <a:latin typeface="Canaro SemiBold" panose="00000700000000000000" pitchFamily="50" charset="0"/>
              </a:rPr>
              <a:t>repeater</a:t>
            </a: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”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2AE9D72-F023-4AEC-9C92-AE5680916B9E}"/>
              </a:ext>
            </a:extLst>
          </p:cNvPr>
          <p:cNvCxnSpPr/>
          <p:nvPr/>
        </p:nvCxnSpPr>
        <p:spPr>
          <a:xfrm flipV="1">
            <a:off x="1195724" y="2850923"/>
            <a:ext cx="3916393" cy="2167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>
            <a:extLst>
              <a:ext uri="{FF2B5EF4-FFF2-40B4-BE49-F238E27FC236}">
                <a16:creationId xmlns:a16="http://schemas.microsoft.com/office/drawing/2014/main" id="{EC4F78F6-CB4F-4BAE-8001-3ECA041A0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80" y="1416965"/>
            <a:ext cx="3165894" cy="3727887"/>
          </a:xfrm>
          <a:prstGeom prst="rect">
            <a:avLst/>
          </a:prstGeom>
        </p:spPr>
      </p:pic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F9FBFA3-58CA-40A6-B4A7-501873A47183}"/>
              </a:ext>
            </a:extLst>
          </p:cNvPr>
          <p:cNvCxnSpPr/>
          <p:nvPr/>
        </p:nvCxnSpPr>
        <p:spPr>
          <a:xfrm flipV="1">
            <a:off x="1195724" y="3429000"/>
            <a:ext cx="7599872" cy="4314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2AC6050-F2C8-43C2-B1E7-2E1B5CF715FE}"/>
              </a:ext>
            </a:extLst>
          </p:cNvPr>
          <p:cNvCxnSpPr/>
          <p:nvPr/>
        </p:nvCxnSpPr>
        <p:spPr>
          <a:xfrm>
            <a:off x="1195724" y="4028537"/>
            <a:ext cx="3916393" cy="24463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>
            <a:extLst>
              <a:ext uri="{FF2B5EF4-FFF2-40B4-BE49-F238E27FC236}">
                <a16:creationId xmlns:a16="http://schemas.microsoft.com/office/drawing/2014/main" id="{E16BCAB4-4861-4FC3-81FF-411069EA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5" y="2281473"/>
            <a:ext cx="1733220" cy="2415824"/>
          </a:xfrm>
          <a:prstGeom prst="rect">
            <a:avLst/>
          </a:prstGeom>
        </p:spPr>
      </p:pic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EAF66C20-7FA3-42B4-A690-66A899C66E2C}"/>
              </a:ext>
            </a:extLst>
          </p:cNvPr>
          <p:cNvCxnSpPr/>
          <p:nvPr/>
        </p:nvCxnSpPr>
        <p:spPr>
          <a:xfrm>
            <a:off x="8784094" y="1844269"/>
            <a:ext cx="11502" cy="2089376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57840207-E3DF-432E-BC90-DA5D417DB022}"/>
              </a:ext>
            </a:extLst>
          </p:cNvPr>
          <p:cNvCxnSpPr/>
          <p:nvPr/>
        </p:nvCxnSpPr>
        <p:spPr>
          <a:xfrm>
            <a:off x="8766684" y="3943344"/>
            <a:ext cx="1625314" cy="1712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286A97E5-461D-4037-8324-0D39B98AA1A6}"/>
              </a:ext>
            </a:extLst>
          </p:cNvPr>
          <p:cNvCxnSpPr/>
          <p:nvPr/>
        </p:nvCxnSpPr>
        <p:spPr>
          <a:xfrm>
            <a:off x="8754889" y="1866898"/>
            <a:ext cx="1625314" cy="17121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05F73404-BF34-49FE-B418-3F9A1B8B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61" y="3019475"/>
            <a:ext cx="642392" cy="8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C1152D4-CA80-4A1D-B949-2C6EA0631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6660"/>
            <a:ext cx="12192000" cy="774439"/>
          </a:xfrm>
        </p:spPr>
        <p:txBody>
          <a:bodyPr>
            <a:noAutofit/>
          </a:bodyPr>
          <a:lstStyle/>
          <a:p>
            <a:pPr algn="ctr"/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NOX 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  <a:sym typeface="UniversalMath1 BT" panose="05050102010205020602" pitchFamily="18" charset="2"/>
              </a:rPr>
              <a:t></a:t>
            </a:r>
            <a:r>
              <a:rPr lang="da-DK" sz="5000" b="1" dirty="0">
                <a:solidFill>
                  <a:srgbClr val="0073B6"/>
                </a:solidFill>
                <a:latin typeface="Canaro SemiBold" panose="00000700000000000000" pitchFamily="50" charset="0"/>
              </a:rPr>
              <a:t> Master-Slave</a:t>
            </a:r>
            <a:endParaRPr lang="da-DK" sz="5000" dirty="0">
              <a:solidFill>
                <a:srgbClr val="0073B6"/>
              </a:solidFill>
              <a:latin typeface="Canaro SemiBold" panose="00000700000000000000" pitchFamily="50" charset="0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F8149C98-99AD-498D-B08B-6A35DFD9049B}"/>
              </a:ext>
            </a:extLst>
          </p:cNvPr>
          <p:cNvSpPr/>
          <p:nvPr/>
        </p:nvSpPr>
        <p:spPr>
          <a:xfrm rot="5400000">
            <a:off x="-202527" y="456171"/>
            <a:ext cx="1033704" cy="628650"/>
          </a:xfrm>
          <a:prstGeom prst="triangle">
            <a:avLst/>
          </a:prstGeom>
          <a:solidFill>
            <a:srgbClr val="00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D4DBFE4-82E2-4201-BFCF-3D39BCA6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93885"/>
            <a:ext cx="12191999" cy="86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Flere NOX centraler kan også kobles sammen i et </a:t>
            </a:r>
          </a:p>
          <a:p>
            <a:pPr marL="0" indent="0" algn="ctr">
              <a:buNone/>
            </a:pPr>
            <a:r>
              <a:rPr lang="da-DK" sz="2000" dirty="0">
                <a:solidFill>
                  <a:srgbClr val="344B57"/>
                </a:solidFill>
                <a:latin typeface="Canaro SemiBold" panose="00000700000000000000" pitchFamily="50" charset="0"/>
              </a:rPr>
              <a:t>”Master-Slave” netværk</a:t>
            </a:r>
          </a:p>
          <a:p>
            <a:pPr marL="0" indent="0" algn="ctr">
              <a:buNone/>
            </a:pPr>
            <a:endParaRPr lang="da-DK" sz="2000" dirty="0">
              <a:solidFill>
                <a:srgbClr val="344B57"/>
              </a:solidFill>
              <a:latin typeface="Canaro Book" panose="00000500000000000000" pitchFamily="50" charset="0"/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02916D9-679C-4EC5-BD6F-B5348A7ABB3A}"/>
              </a:ext>
            </a:extLst>
          </p:cNvPr>
          <p:cNvGrpSpPr/>
          <p:nvPr/>
        </p:nvGrpSpPr>
        <p:grpSpPr>
          <a:xfrm>
            <a:off x="7738354" y="3192251"/>
            <a:ext cx="2044471" cy="478776"/>
            <a:chOff x="5837202" y="2955985"/>
            <a:chExt cx="2044471" cy="478776"/>
          </a:xfrm>
        </p:grpSpPr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D71BDB49-B594-4EF5-B036-17D90ECC181B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65B3B1CD-AD2B-4338-BA22-EA1C8EF6F0A7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1753B02D-5EBD-42BA-A7D3-326E934BD022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C5042C4B-0B42-419C-8E3B-96AC2971DB47}"/>
              </a:ext>
            </a:extLst>
          </p:cNvPr>
          <p:cNvGrpSpPr/>
          <p:nvPr/>
        </p:nvGrpSpPr>
        <p:grpSpPr>
          <a:xfrm>
            <a:off x="6275078" y="1703482"/>
            <a:ext cx="2044471" cy="478776"/>
            <a:chOff x="5837202" y="2955985"/>
            <a:chExt cx="2044471" cy="478776"/>
          </a:xfrm>
        </p:grpSpPr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815D6E3C-51F5-43CC-82A7-41187FA6E399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>
              <a:extLst>
                <a:ext uri="{FF2B5EF4-FFF2-40B4-BE49-F238E27FC236}">
                  <a16:creationId xmlns:a16="http://schemas.microsoft.com/office/drawing/2014/main" id="{86FF134F-29C6-4584-BA73-366D37775483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>
              <a:extLst>
                <a:ext uri="{FF2B5EF4-FFF2-40B4-BE49-F238E27FC236}">
                  <a16:creationId xmlns:a16="http://schemas.microsoft.com/office/drawing/2014/main" id="{6DA42BBF-AD69-4CF1-AD7F-17AC7933DD19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43671FEF-AC26-437E-9DDB-8EC472D9AA4A}"/>
              </a:ext>
            </a:extLst>
          </p:cNvPr>
          <p:cNvGrpSpPr/>
          <p:nvPr/>
        </p:nvGrpSpPr>
        <p:grpSpPr>
          <a:xfrm>
            <a:off x="6236269" y="4667055"/>
            <a:ext cx="2044471" cy="478776"/>
            <a:chOff x="5837202" y="2955985"/>
            <a:chExt cx="2044471" cy="478776"/>
          </a:xfrm>
        </p:grpSpPr>
        <p:cxnSp>
          <p:nvCxnSpPr>
            <p:cNvPr id="33" name="Lige forbindelse 32">
              <a:extLst>
                <a:ext uri="{FF2B5EF4-FFF2-40B4-BE49-F238E27FC236}">
                  <a16:creationId xmlns:a16="http://schemas.microsoft.com/office/drawing/2014/main" id="{4E08D2D8-46D8-42EC-B190-7D7D6F4A64E8}"/>
                </a:ext>
              </a:extLst>
            </p:cNvPr>
            <p:cNvCxnSpPr/>
            <p:nvPr/>
          </p:nvCxnSpPr>
          <p:spPr>
            <a:xfrm flipV="1">
              <a:off x="5840082" y="319177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ge forbindelse 33">
              <a:extLst>
                <a:ext uri="{FF2B5EF4-FFF2-40B4-BE49-F238E27FC236}">
                  <a16:creationId xmlns:a16="http://schemas.microsoft.com/office/drawing/2014/main" id="{F06E1B04-7405-405A-92CC-20A1418E8B89}"/>
                </a:ext>
              </a:extLst>
            </p:cNvPr>
            <p:cNvCxnSpPr/>
            <p:nvPr/>
          </p:nvCxnSpPr>
          <p:spPr>
            <a:xfrm flipV="1">
              <a:off x="5845838" y="3430433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ge forbindelse 34">
              <a:extLst>
                <a:ext uri="{FF2B5EF4-FFF2-40B4-BE49-F238E27FC236}">
                  <a16:creationId xmlns:a16="http://schemas.microsoft.com/office/drawing/2014/main" id="{96247BDD-67AD-4043-A3D1-F58AEC923548}"/>
                </a:ext>
              </a:extLst>
            </p:cNvPr>
            <p:cNvCxnSpPr/>
            <p:nvPr/>
          </p:nvCxnSpPr>
          <p:spPr>
            <a:xfrm flipV="1">
              <a:off x="5837202" y="2955985"/>
              <a:ext cx="2035835" cy="4328"/>
            </a:xfrm>
            <a:prstGeom prst="line">
              <a:avLst/>
            </a:prstGeom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49DF0931-80FA-4C08-9F55-74B73A747575}"/>
              </a:ext>
            </a:extLst>
          </p:cNvPr>
          <p:cNvGrpSpPr/>
          <p:nvPr/>
        </p:nvGrpSpPr>
        <p:grpSpPr>
          <a:xfrm>
            <a:off x="3109671" y="1463123"/>
            <a:ext cx="5209878" cy="3931809"/>
            <a:chOff x="2036654" y="1304496"/>
            <a:chExt cx="5209878" cy="3931809"/>
          </a:xfrm>
        </p:grpSpPr>
        <p:cxnSp>
          <p:nvCxnSpPr>
            <p:cNvPr id="37" name="Lige forbindelse 36">
              <a:extLst>
                <a:ext uri="{FF2B5EF4-FFF2-40B4-BE49-F238E27FC236}">
                  <a16:creationId xmlns:a16="http://schemas.microsoft.com/office/drawing/2014/main" id="{6528A604-4B7A-46C0-B4C1-FD55CE115CEC}"/>
                </a:ext>
              </a:extLst>
            </p:cNvPr>
            <p:cNvCxnSpPr/>
            <p:nvPr/>
          </p:nvCxnSpPr>
          <p:spPr>
            <a:xfrm flipV="1">
              <a:off x="2036654" y="1792984"/>
              <a:ext cx="3332196" cy="169640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forbindelse 37">
              <a:extLst>
                <a:ext uri="{FF2B5EF4-FFF2-40B4-BE49-F238E27FC236}">
                  <a16:creationId xmlns:a16="http://schemas.microsoft.com/office/drawing/2014/main" id="{30706C98-04D2-4502-AACB-D8C841A11760}"/>
                </a:ext>
              </a:extLst>
            </p:cNvPr>
            <p:cNvCxnSpPr/>
            <p:nvPr/>
          </p:nvCxnSpPr>
          <p:spPr>
            <a:xfrm flipV="1">
              <a:off x="2144008" y="3305970"/>
              <a:ext cx="4752060" cy="1206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ge forbindelse 38">
              <a:extLst>
                <a:ext uri="{FF2B5EF4-FFF2-40B4-BE49-F238E27FC236}">
                  <a16:creationId xmlns:a16="http://schemas.microsoft.com/office/drawing/2014/main" id="{5A37F60B-9934-4365-94E0-44DCDD7A03AF}"/>
                </a:ext>
              </a:extLst>
            </p:cNvPr>
            <p:cNvCxnSpPr/>
            <p:nvPr/>
          </p:nvCxnSpPr>
          <p:spPr>
            <a:xfrm>
              <a:off x="2144008" y="3426636"/>
              <a:ext cx="3317232" cy="137939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Billede 39">
              <a:extLst>
                <a:ext uri="{FF2B5EF4-FFF2-40B4-BE49-F238E27FC236}">
                  <a16:creationId xmlns:a16="http://schemas.microsoft.com/office/drawing/2014/main" id="{EC535E57-8285-43EC-99BE-11DADE16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605" y="2787790"/>
              <a:ext cx="700927" cy="976977"/>
            </a:xfrm>
            <a:prstGeom prst="rect">
              <a:avLst/>
            </a:prstGeom>
          </p:spPr>
        </p:pic>
        <p:pic>
          <p:nvPicPr>
            <p:cNvPr id="41" name="Billede 40">
              <a:extLst>
                <a:ext uri="{FF2B5EF4-FFF2-40B4-BE49-F238E27FC236}">
                  <a16:creationId xmlns:a16="http://schemas.microsoft.com/office/drawing/2014/main" id="{E3D4F7AF-4A3C-4A50-A4FE-22AA23A9A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1304496"/>
              <a:ext cx="700927" cy="976977"/>
            </a:xfrm>
            <a:prstGeom prst="rect">
              <a:avLst/>
            </a:prstGeom>
          </p:spPr>
        </p:pic>
        <p:pic>
          <p:nvPicPr>
            <p:cNvPr id="42" name="Billede 41">
              <a:extLst>
                <a:ext uri="{FF2B5EF4-FFF2-40B4-BE49-F238E27FC236}">
                  <a16:creationId xmlns:a16="http://schemas.microsoft.com/office/drawing/2014/main" id="{B78F690F-7399-4A4F-9209-4785A41D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87" y="4259328"/>
              <a:ext cx="700927" cy="976977"/>
            </a:xfrm>
            <a:prstGeom prst="rect">
              <a:avLst/>
            </a:prstGeom>
          </p:spPr>
        </p:pic>
      </p:grp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978440C0-759B-4D41-A011-1E58F253C2DD}"/>
              </a:ext>
            </a:extLst>
          </p:cNvPr>
          <p:cNvGrpSpPr/>
          <p:nvPr/>
        </p:nvGrpSpPr>
        <p:grpSpPr>
          <a:xfrm>
            <a:off x="822500" y="2872596"/>
            <a:ext cx="2303253" cy="1155941"/>
            <a:chOff x="439947" y="2872596"/>
            <a:chExt cx="2303253" cy="1155941"/>
          </a:xfrm>
        </p:grpSpPr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5C47FC7A-64D5-4BD7-82ED-48E2588096C1}"/>
                </a:ext>
              </a:extLst>
            </p:cNvPr>
            <p:cNvCxnSpPr/>
            <p:nvPr/>
          </p:nvCxnSpPr>
          <p:spPr>
            <a:xfrm flipV="1">
              <a:off x="439947" y="2872596"/>
              <a:ext cx="2242868" cy="1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8672BE33-F4E7-4190-8542-BF1DF7B67ED3}"/>
                </a:ext>
              </a:extLst>
            </p:cNvPr>
            <p:cNvCxnSpPr/>
            <p:nvPr/>
          </p:nvCxnSpPr>
          <p:spPr>
            <a:xfrm flipV="1">
              <a:off x="439947" y="3426636"/>
              <a:ext cx="2303253" cy="6678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247594CE-EB80-4BF7-BB13-7514B16A7A55}"/>
                </a:ext>
              </a:extLst>
            </p:cNvPr>
            <p:cNvCxnSpPr/>
            <p:nvPr/>
          </p:nvCxnSpPr>
          <p:spPr>
            <a:xfrm flipV="1">
              <a:off x="439947" y="4011283"/>
              <a:ext cx="2303253" cy="17254"/>
            </a:xfrm>
            <a:prstGeom prst="lin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Billede 25">
            <a:extLst>
              <a:ext uri="{FF2B5EF4-FFF2-40B4-BE49-F238E27FC236}">
                <a16:creationId xmlns:a16="http://schemas.microsoft.com/office/drawing/2014/main" id="{E16BCAB4-4861-4FC3-81FF-411069EA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75" y="2281473"/>
            <a:ext cx="1733220" cy="24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99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291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Canaro Bold</vt:lpstr>
      <vt:lpstr>Canaro Book</vt:lpstr>
      <vt:lpstr>Canaro SemiBold</vt:lpstr>
      <vt:lpstr>UniversalMath1 BT</vt:lpstr>
      <vt:lpstr>1_Office-tema</vt:lpstr>
      <vt:lpstr>NOX  Sikringssystem</vt:lpstr>
      <vt:lpstr>NOX  Central</vt:lpstr>
      <vt:lpstr>NOX  Busser</vt:lpstr>
      <vt:lpstr>NOX  Busser</vt:lpstr>
      <vt:lpstr>NOX  Moduler</vt:lpstr>
      <vt:lpstr>NOX  IP-busser</vt:lpstr>
      <vt:lpstr>NOX  Bus-split</vt:lpstr>
      <vt:lpstr>NOX  Bus-split</vt:lpstr>
      <vt:lpstr>NOX  Master-Slave</vt:lpstr>
      <vt:lpstr>NOX  Master-Slave</vt:lpstr>
      <vt:lpstr>NOXONE</vt:lpstr>
      <vt:lpstr>NOXONE</vt:lpstr>
      <vt:lpstr>NOXONE  Master-Slave</vt:lpstr>
      <vt:lpstr>SIMS</vt:lpstr>
      <vt:lpstr>SIMS</vt:lpstr>
      <vt:lpstr>Uden årlige licenser</vt:lpstr>
      <vt:lpstr>Uden årlige licenser</vt:lpstr>
      <vt:lpstr>Integrationer</vt:lpstr>
      <vt:lpstr>Referencer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Jasper Johansen</dc:creator>
  <cp:lastModifiedBy>Jasper Johansen</cp:lastModifiedBy>
  <cp:revision>13</cp:revision>
  <dcterms:created xsi:type="dcterms:W3CDTF">2017-11-21T09:54:50Z</dcterms:created>
  <dcterms:modified xsi:type="dcterms:W3CDTF">2018-03-23T13:10:18Z</dcterms:modified>
</cp:coreProperties>
</file>